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32" r:id="rId2"/>
    <p:sldId id="333" r:id="rId3"/>
    <p:sldId id="334" r:id="rId4"/>
    <p:sldId id="365" r:id="rId5"/>
    <p:sldId id="342" r:id="rId6"/>
    <p:sldId id="385" r:id="rId7"/>
    <p:sldId id="366" r:id="rId8"/>
    <p:sldId id="367" r:id="rId9"/>
    <p:sldId id="341" r:id="rId10"/>
    <p:sldId id="335" r:id="rId11"/>
    <p:sldId id="369" r:id="rId12"/>
    <p:sldId id="336" r:id="rId13"/>
    <p:sldId id="368" r:id="rId14"/>
    <p:sldId id="375" r:id="rId15"/>
    <p:sldId id="376" r:id="rId16"/>
    <p:sldId id="371" r:id="rId17"/>
    <p:sldId id="377" r:id="rId18"/>
    <p:sldId id="379" r:id="rId19"/>
    <p:sldId id="372" r:id="rId20"/>
    <p:sldId id="380" r:id="rId21"/>
    <p:sldId id="381" r:id="rId22"/>
    <p:sldId id="384" r:id="rId23"/>
    <p:sldId id="374" r:id="rId24"/>
    <p:sldId id="383" r:id="rId25"/>
    <p:sldId id="382" r:id="rId26"/>
    <p:sldId id="373" r:id="rId27"/>
    <p:sldId id="370" r:id="rId28"/>
    <p:sldId id="257" r:id="rId29"/>
    <p:sldId id="386" r:id="rId30"/>
    <p:sldId id="337" r:id="rId31"/>
    <p:sldId id="343" r:id="rId32"/>
    <p:sldId id="347" r:id="rId33"/>
    <p:sldId id="348" r:id="rId34"/>
    <p:sldId id="345" r:id="rId35"/>
    <p:sldId id="346" r:id="rId36"/>
    <p:sldId id="338" r:id="rId37"/>
    <p:sldId id="360" r:id="rId38"/>
    <p:sldId id="361" r:id="rId39"/>
    <p:sldId id="339" r:id="rId40"/>
    <p:sldId id="349" r:id="rId41"/>
    <p:sldId id="358" r:id="rId42"/>
    <p:sldId id="359" r:id="rId43"/>
    <p:sldId id="354" r:id="rId44"/>
    <p:sldId id="351" r:id="rId45"/>
    <p:sldId id="356" r:id="rId46"/>
    <p:sldId id="352" r:id="rId47"/>
    <p:sldId id="350" r:id="rId48"/>
    <p:sldId id="353" r:id="rId49"/>
    <p:sldId id="355" r:id="rId50"/>
    <p:sldId id="357" r:id="rId51"/>
    <p:sldId id="340" r:id="rId52"/>
    <p:sldId id="364" r:id="rId53"/>
    <p:sldId id="362" r:id="rId54"/>
    <p:sldId id="36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323536"/>
    <a:srgbClr val="EF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1B678-0F40-A146-873D-AE0EF1BEC677}" type="datetimeFigureOut">
              <a:rPr lang="en-US" smtClean="0"/>
              <a:t>6/17/21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C6354-88E0-B24A-8847-A59C3993A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29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1396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50D9-C5E6-7F45-9808-DC654E429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17D36-6688-924A-BF71-E31AB8B72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F9DF5-6658-104F-AD5D-DA6937C02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D284E-B63A-F043-B013-0C76C70A4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CC32C-054E-7049-B623-309466C0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14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47C9-165F-2E43-9B96-6D60FD18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ECD2-BA37-474E-9C62-439904B12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4EC2A-DF6F-CA4F-BB29-695DBCB6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E1E03-9714-5844-8823-70B13236B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230D3-B9B6-3A41-B668-448C6C4D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2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E4A04E-0A24-3D49-8DFF-1F0CF594D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35C19-E48A-5F44-9EB1-14B783A2F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4010E-7897-EA4F-A72C-43832DD1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C3E06-1778-CB40-99FF-EDB0AF070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128B9-F79A-BE46-BF8A-90E1711E4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87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D1A7-2579-5547-AED0-D935D5117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1193B-EA7B-5C44-9AC2-5205FABBF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C7956-AC11-A049-B9D9-35B475907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301B7-5A5E-D246-92DF-2D273A755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52677-3DFD-C34F-BADE-D346FE2E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5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C7A6-47A1-8D4F-B5C1-145E6A5A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8B1AD-B5B9-0A42-8782-FE3D7A903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B1EB3-B214-DF4D-B855-F31D11884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2C4D2-CA09-9740-A5A2-E1C35F2EA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B3743-7580-E247-B90D-B53C3934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5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D276-F502-A249-A4B6-70D85DCB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8947F-B0EE-0246-8437-CF89768FB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5B46A-D9E0-0B4E-9F97-AB22D4B68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7E9AF-458C-EF44-B766-4FC564375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E19CD-FD77-2A4A-A4CC-0A0CC4A3F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620D9-8D93-DA42-B45F-F96D20B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31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4EE9-55F0-3E4F-A873-3FF2AC53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A17EC-FCA7-444C-BFF7-A57CD95D7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AD33C-11D1-A74C-BE1C-108835E21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63ECD8-52A4-0A4E-82CF-ED44CDE9A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140193-5B28-634B-989B-58A7B88EE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131CA4-C722-9549-AEEC-25867638B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0A420-8916-BD4B-8958-2D2EDEB16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D16A8-8AE4-854C-9BAB-581AD7AD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4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D9E9-9C2D-1C48-9CA1-B5AE0F0E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A5A7F-57BC-274D-876F-2411C8262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5F508-A5A0-DF40-A669-F2298059C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F8980-832C-1741-8368-7F64AEA3E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67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7E49F9-C89A-BA40-BAC3-74BE5090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78B38-FADF-764B-BBC5-31EE4E7FE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167AE-21BA-C04E-95F5-C5D7FD36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0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35F8-DCE7-BD4A-9AA6-00FEB42B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B706C-D543-CB4E-A758-5A59B08EF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9B90A-56A3-4D4D-9F5D-DAF4775EC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DC800-71CD-4644-A662-7B08B051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70A89-1BBF-0740-B18E-A8EECE10F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FC624-DCDC-CC47-B54A-07CD1EDA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95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7BFD6-1341-6E44-A3CC-CD95F17E2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19FBC-574E-814E-8B12-5E2AA4384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F5525-3FD7-8946-A79A-0AB197C2D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F4F32-824F-A044-9AAF-FC443D005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F59BF-13AD-A649-B7BF-24B8789D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31948-6C44-7641-880C-43B45B8E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6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1EC669-47FE-2C4B-BC43-F02E086D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A329E-BBED-D34E-9BB2-FDA3E70DA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7F540-FA4D-1D4F-A832-A7316E2D0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CFC3F-7F34-0144-AAB3-84511A1E753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FBC05-4D39-7643-9775-5E30E9B52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B30B2-FB4A-FC40-8FC3-0D8967C38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78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blation_(artificial_intelligence)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4033589" y="1690179"/>
            <a:ext cx="4091505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ES_tradnl" sz="240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ES_tradnl" sz="240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ES_tradnl" sz="240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ES_tradnl" sz="240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ES_tradnl" sz="240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ES_tradnl" sz="240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ES_tradnl" sz="240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ES_tradnl" sz="240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ES_tradnl" sz="240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ES_tradnl" sz="240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ES_tradnl" sz="240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ES_tradnl" sz="240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ES_tradnl" sz="240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ES_tradnl" sz="240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ES_tradnl" sz="240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ES_tradnl" sz="240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ES_tradnl" sz="240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ES_tradnl" sz="240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ES_tradnl" sz="240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ES_tradnl" sz="240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ES_tradnl" sz="240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ES_tradnl" sz="240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ES_tradnl" sz="240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ES_tradnl" sz="240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ES_tradnl" sz="240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ES_tradnl" sz="240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ES_tradnl" sz="240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ES_tradnl" sz="240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ES_tradnl" sz="240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ES_tradnl" sz="240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ES_tradnl" sz="240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ES_tradnl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ES_tradnl" sz="14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ES_tradnl" sz="120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ES_tradn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ES_tradn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ES_tradn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TextBox 9"/>
          <p:cNvSpPr txBox="1"/>
          <p:nvPr/>
        </p:nvSpPr>
        <p:spPr>
          <a:xfrm>
            <a:off x="1524001" y="3031067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FFFFFF"/>
                </a:solidFill>
                <a:latin typeface="Trebuchet MS"/>
                <a:cs typeface="Trebuchet MS"/>
              </a:rPr>
              <a:t>Cómo hacer el Proyecto del Curso</a:t>
            </a:r>
          </a:p>
          <a:p>
            <a:pPr algn="ctr"/>
            <a:endParaRPr lang="es-ES_tradn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ES_tradn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7 ]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136C2B-452E-824A-97B7-E72E282F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057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Study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1405731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0F63A-64CD-8F49-B78A-1C027065FFE8}"/>
              </a:ext>
            </a:extLst>
          </p:cNvPr>
          <p:cNvSpPr txBox="1"/>
          <p:nvPr/>
        </p:nvSpPr>
        <p:spPr>
          <a:xfrm>
            <a:off x="617837" y="383061"/>
            <a:ext cx="47079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2400">
                <a:latin typeface="Trebuchet MS" panose="020B0703020202090204" pitchFamily="34" charset="0"/>
              </a:rPr>
              <a:t>Todos los parámetros e hiperparámetros de los algoritmos se podrán ajustar usando la técnica de validación cruzada (cross-val con 6 grupos) en el conjunto de training (por ejemplo encontrar los pesos de las redes neuronales, cuántas características seleccionar, o cuántos vecinos tendrá el KNN, etc.). La solución encontrada deberá ajustarse en el total de los datos de training y probada finalmente en el conjunto de datos de testing.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E8915-28A7-DB4C-9950-21395610C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634" y="406910"/>
            <a:ext cx="62357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4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Study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256168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996CE-5EAA-0742-8003-AACED81A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2723"/>
            <a:ext cx="12192000" cy="42125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7A44C32-00C6-DD49-BBFD-37C58035CDCB}"/>
              </a:ext>
            </a:extLst>
          </p:cNvPr>
          <p:cNvGrpSpPr/>
          <p:nvPr/>
        </p:nvGrpSpPr>
        <p:grpSpPr>
          <a:xfrm>
            <a:off x="3433010" y="575438"/>
            <a:ext cx="4209367" cy="461665"/>
            <a:chOff x="3433010" y="575438"/>
            <a:chExt cx="4209367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F9C4F9-68EA-2C49-A93D-6F7E69959FE8}"/>
                </a:ext>
              </a:extLst>
            </p:cNvPr>
            <p:cNvSpPr txBox="1"/>
            <p:nvPr/>
          </p:nvSpPr>
          <p:spPr>
            <a:xfrm>
              <a:off x="4242857" y="575438"/>
              <a:ext cx="33995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AVANZAR POR BLOQUES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54102C5C-E00D-E547-926A-DBC37A5DE9BA}"/>
                </a:ext>
              </a:extLst>
            </p:cNvPr>
            <p:cNvSpPr/>
            <p:nvPr/>
          </p:nvSpPr>
          <p:spPr>
            <a:xfrm>
              <a:off x="3433010" y="63782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A12DA8-6E0E-B740-A8E2-FB3A434BCF06}"/>
              </a:ext>
            </a:extLst>
          </p:cNvPr>
          <p:cNvGrpSpPr/>
          <p:nvPr/>
        </p:nvGrpSpPr>
        <p:grpSpPr>
          <a:xfrm>
            <a:off x="745990" y="5758508"/>
            <a:ext cx="10283579" cy="461665"/>
            <a:chOff x="745990" y="5758508"/>
            <a:chExt cx="10283579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3337BE-DE4F-DE4C-8BEB-DC6015803911}"/>
                </a:ext>
              </a:extLst>
            </p:cNvPr>
            <p:cNvSpPr txBox="1"/>
            <p:nvPr/>
          </p:nvSpPr>
          <p:spPr>
            <a:xfrm>
              <a:off x="1447972" y="5758508"/>
              <a:ext cx="9581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BLOQUE GUARDADO EN LA NUBE, INDEXADO, DE FÁCIL ACCESO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030523FD-85FB-4C4E-9669-E1C9987CAB36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3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745F3D6-589D-4941-B4A2-8463828787AC}"/>
              </a:ext>
            </a:extLst>
          </p:cNvPr>
          <p:cNvSpPr/>
          <p:nvPr/>
        </p:nvSpPr>
        <p:spPr>
          <a:xfrm>
            <a:off x="477078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77D83C6-65A4-444A-8DBA-B20F28D23C3F}"/>
              </a:ext>
            </a:extLst>
          </p:cNvPr>
          <p:cNvSpPr/>
          <p:nvPr/>
        </p:nvSpPr>
        <p:spPr>
          <a:xfrm>
            <a:off x="1364974" y="132522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31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745F3D6-589D-4941-B4A2-8463828787AC}"/>
              </a:ext>
            </a:extLst>
          </p:cNvPr>
          <p:cNvSpPr/>
          <p:nvPr/>
        </p:nvSpPr>
        <p:spPr>
          <a:xfrm>
            <a:off x="477078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77D83C6-65A4-444A-8DBA-B20F28D23C3F}"/>
              </a:ext>
            </a:extLst>
          </p:cNvPr>
          <p:cNvSpPr/>
          <p:nvPr/>
        </p:nvSpPr>
        <p:spPr>
          <a:xfrm>
            <a:off x="1364974" y="132522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CF951B1-CE67-1349-B0D1-50E897103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78388" y="2286000"/>
            <a:ext cx="27273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F957F7C-4863-D345-B4B0-FA384883F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3528624" y="2286000"/>
            <a:ext cx="27273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ross 9">
            <a:extLst>
              <a:ext uri="{FF2B5EF4-FFF2-40B4-BE49-F238E27FC236}">
                <a16:creationId xmlns:a16="http://schemas.microsoft.com/office/drawing/2014/main" id="{5F3A1EAF-6AF8-C943-BCEB-80A0E162718F}"/>
              </a:ext>
            </a:extLst>
          </p:cNvPr>
          <p:cNvSpPr/>
          <p:nvPr/>
        </p:nvSpPr>
        <p:spPr>
          <a:xfrm>
            <a:off x="6315601" y="3604591"/>
            <a:ext cx="914400" cy="874644"/>
          </a:xfrm>
          <a:prstGeom prst="plus">
            <a:avLst>
              <a:gd name="adj" fmla="val 431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A40A0-FF19-E749-8F6D-1FDDA9737D82}"/>
              </a:ext>
            </a:extLst>
          </p:cNvPr>
          <p:cNvSpPr txBox="1"/>
          <p:nvPr/>
        </p:nvSpPr>
        <p:spPr>
          <a:xfrm>
            <a:off x="7498501" y="3136546"/>
            <a:ext cx="45528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Tonos de Gris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HSV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rebuchet MS" panose="020B0703020202090204" pitchFamily="34" charset="0"/>
              </a:rPr>
              <a:t>Otros</a:t>
            </a:r>
            <a:r>
              <a:rPr lang="en-US" sz="2800" dirty="0">
                <a:latin typeface="Trebuchet MS" panose="020B0703020202090204" pitchFamily="34" charset="0"/>
              </a:rPr>
              <a:t> </a:t>
            </a:r>
            <a:r>
              <a:rPr lang="en-US" sz="2800" dirty="0" err="1">
                <a:latin typeface="Trebuchet MS" panose="020B0703020202090204" pitchFamily="34" charset="0"/>
              </a:rPr>
              <a:t>espacios</a:t>
            </a:r>
            <a:r>
              <a:rPr lang="en-US" sz="2800" dirty="0">
                <a:latin typeface="Trebuchet MS" panose="020B0703020202090204" pitchFamily="34" charset="0"/>
              </a:rPr>
              <a:t> de </a:t>
            </a:r>
            <a:r>
              <a:rPr lang="en-US" sz="2800" dirty="0" err="1">
                <a:latin typeface="Trebuchet MS" panose="020B0703020202090204" pitchFamily="34" charset="0"/>
              </a:rPr>
              <a:t>colores</a:t>
            </a:r>
            <a:endParaRPr lang="en-US" sz="28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rebuchet MS" panose="020B0703020202090204" pitchFamily="34" charset="0"/>
              </a:rPr>
              <a:t>Otras</a:t>
            </a:r>
            <a:r>
              <a:rPr lang="en-US" sz="2800" dirty="0">
                <a:latin typeface="Trebuchet MS" panose="020B0703020202090204" pitchFamily="34" charset="0"/>
              </a:rPr>
              <a:t> </a:t>
            </a:r>
            <a:r>
              <a:rPr lang="en-US" sz="2800" dirty="0" err="1">
                <a:latin typeface="Trebuchet MS" panose="020B0703020202090204" pitchFamily="34" charset="0"/>
              </a:rPr>
              <a:t>Segmentaciones</a:t>
            </a:r>
            <a:endParaRPr lang="en-US" sz="2800" dirty="0">
              <a:latin typeface="Trebuchet MS" panose="020B070302020209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5BD08B-9A2A-1B47-979D-DAB641931821}"/>
              </a:ext>
            </a:extLst>
          </p:cNvPr>
          <p:cNvGrpSpPr/>
          <p:nvPr/>
        </p:nvGrpSpPr>
        <p:grpSpPr>
          <a:xfrm>
            <a:off x="171227" y="5999138"/>
            <a:ext cx="11953908" cy="461665"/>
            <a:chOff x="745990" y="5758508"/>
            <a:chExt cx="11953908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48ED79-6253-8F45-9491-9EC07797844F}"/>
                </a:ext>
              </a:extLst>
            </p:cNvPr>
            <p:cNvSpPr txBox="1"/>
            <p:nvPr/>
          </p:nvSpPr>
          <p:spPr>
            <a:xfrm>
              <a:off x="1447972" y="5758508"/>
              <a:ext cx="11251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GRUPO DE IMÁGENES GUARDADO EN LA NUBE, INDEXADO, DE FÁCIL ACCESO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141A5A09-B367-CB42-882A-622CB60CE713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29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58AD7A3-7132-C948-97AE-260974522832}"/>
              </a:ext>
            </a:extLst>
          </p:cNvPr>
          <p:cNvSpPr/>
          <p:nvPr/>
        </p:nvSpPr>
        <p:spPr>
          <a:xfrm>
            <a:off x="1603511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B0F5EED-6757-824F-91E5-BCF2B41E6977}"/>
              </a:ext>
            </a:extLst>
          </p:cNvPr>
          <p:cNvSpPr/>
          <p:nvPr/>
        </p:nvSpPr>
        <p:spPr>
          <a:xfrm>
            <a:off x="2544415" y="15571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144E82-9A8A-6F4F-8F1F-B888BC380029}"/>
              </a:ext>
            </a:extLst>
          </p:cNvPr>
          <p:cNvSpPr/>
          <p:nvPr/>
        </p:nvSpPr>
        <p:spPr>
          <a:xfrm rot="10800000">
            <a:off x="-3332923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71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58AD7A3-7132-C948-97AE-260974522832}"/>
              </a:ext>
            </a:extLst>
          </p:cNvPr>
          <p:cNvSpPr/>
          <p:nvPr/>
        </p:nvSpPr>
        <p:spPr>
          <a:xfrm>
            <a:off x="1603511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B0F5EED-6757-824F-91E5-BCF2B41E6977}"/>
              </a:ext>
            </a:extLst>
          </p:cNvPr>
          <p:cNvSpPr/>
          <p:nvPr/>
        </p:nvSpPr>
        <p:spPr>
          <a:xfrm>
            <a:off x="2544415" y="15571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144E82-9A8A-6F4F-8F1F-B888BC380029}"/>
              </a:ext>
            </a:extLst>
          </p:cNvPr>
          <p:cNvSpPr/>
          <p:nvPr/>
        </p:nvSpPr>
        <p:spPr>
          <a:xfrm rot="10800000">
            <a:off x="-3332923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02AB7D-933E-834C-B978-E23DE15F456E}"/>
              </a:ext>
            </a:extLst>
          </p:cNvPr>
          <p:cNvCxnSpPr>
            <a:stCxn id="4" idx="4"/>
          </p:cNvCxnSpPr>
          <p:nvPr/>
        </p:nvCxnSpPr>
        <p:spPr>
          <a:xfrm>
            <a:off x="2100468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1A4B47-E9CE-724E-A1AF-023A62D6D6C1}"/>
              </a:ext>
            </a:extLst>
          </p:cNvPr>
          <p:cNvSpPr/>
          <p:nvPr/>
        </p:nvSpPr>
        <p:spPr>
          <a:xfrm>
            <a:off x="1113184" y="2911420"/>
            <a:ext cx="1961322" cy="466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TIPO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FF5802-56BB-A94D-AFC3-7424E9572A7F}"/>
              </a:ext>
            </a:extLst>
          </p:cNvPr>
          <p:cNvSpPr txBox="1"/>
          <p:nvPr/>
        </p:nvSpPr>
        <p:spPr>
          <a:xfrm>
            <a:off x="3659326" y="2883642"/>
            <a:ext cx="281359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rebuchet MS" panose="020B0703020202090204" pitchFamily="34" charset="0"/>
              </a:rPr>
              <a:t>Geométrica</a:t>
            </a:r>
            <a:endParaRPr lang="en-US" sz="28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rebuchet MS" panose="020B0703020202090204" pitchFamily="34" charset="0"/>
              </a:rPr>
              <a:t>Intensidad</a:t>
            </a:r>
            <a:endParaRPr lang="en-US" sz="28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rebuchet MS" panose="020B0703020202090204" pitchFamily="34" charset="0"/>
              </a:rPr>
              <a:t>Intensidad</a:t>
            </a:r>
            <a:r>
              <a:rPr lang="en-US" sz="2800" dirty="0">
                <a:latin typeface="Trebuchet MS" panose="020B0703020202090204" pitchFamily="34" charset="0"/>
              </a:rPr>
              <a:t> con</a:t>
            </a:r>
          </a:p>
          <a:p>
            <a:r>
              <a:rPr lang="en-US" sz="2800" dirty="0">
                <a:latin typeface="Trebuchet MS" panose="020B0703020202090204" pitchFamily="34" charset="0"/>
              </a:rPr>
              <a:t>   </a:t>
            </a:r>
            <a:r>
              <a:rPr lang="en-US" sz="2800" dirty="0" err="1">
                <a:latin typeface="Trebuchet MS" panose="020B0703020202090204" pitchFamily="34" charset="0"/>
              </a:rPr>
              <a:t>Geometría</a:t>
            </a:r>
            <a:endParaRPr lang="en-US" sz="2800" dirty="0">
              <a:latin typeface="Trebuchet MS" panose="020B070302020209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D009CA-6782-8D4A-AFC9-4567A997E2ED}"/>
              </a:ext>
            </a:extLst>
          </p:cNvPr>
          <p:cNvSpPr/>
          <p:nvPr/>
        </p:nvSpPr>
        <p:spPr>
          <a:xfrm>
            <a:off x="3740246" y="3073261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DDDDA-0F3A-984E-BB19-FF8A97774B03}"/>
              </a:ext>
            </a:extLst>
          </p:cNvPr>
          <p:cNvSpPr/>
          <p:nvPr/>
        </p:nvSpPr>
        <p:spPr>
          <a:xfrm>
            <a:off x="3740246" y="3504140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A92FDD-49DA-9648-A7BB-90BF0542F1A8}"/>
              </a:ext>
            </a:extLst>
          </p:cNvPr>
          <p:cNvSpPr/>
          <p:nvPr/>
        </p:nvSpPr>
        <p:spPr>
          <a:xfrm>
            <a:off x="3740246" y="3935019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3F5BCB-B974-D648-8AA4-DE6452F5F202}"/>
              </a:ext>
            </a:extLst>
          </p:cNvPr>
          <p:cNvCxnSpPr>
            <a:cxnSpLocks/>
            <a:stCxn id="9" idx="3"/>
            <a:endCxn id="11" idx="2"/>
          </p:cNvCxnSpPr>
          <p:nvPr/>
        </p:nvCxnSpPr>
        <p:spPr>
          <a:xfrm>
            <a:off x="3074506" y="3144653"/>
            <a:ext cx="665740" cy="6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EB3B495-A0B8-A84E-8294-FE4EF9AA44E7}"/>
              </a:ext>
            </a:extLst>
          </p:cNvPr>
          <p:cNvCxnSpPr>
            <a:cxnSpLocks/>
            <a:stCxn id="9" idx="2"/>
            <a:endCxn id="12" idx="2"/>
          </p:cNvCxnSpPr>
          <p:nvPr/>
        </p:nvCxnSpPr>
        <p:spPr>
          <a:xfrm rot="16200000" flipH="1">
            <a:off x="2817918" y="2653811"/>
            <a:ext cx="198255" cy="164640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1E7BD65-3BAE-6945-8F0B-9EF3D226F974}"/>
              </a:ext>
            </a:extLst>
          </p:cNvPr>
          <p:cNvCxnSpPr>
            <a:cxnSpLocks/>
            <a:stCxn id="9" idx="1"/>
            <a:endCxn id="13" idx="2"/>
          </p:cNvCxnSpPr>
          <p:nvPr/>
        </p:nvCxnSpPr>
        <p:spPr>
          <a:xfrm rot="10800000" flipH="1" flipV="1">
            <a:off x="1113184" y="3144653"/>
            <a:ext cx="2627062" cy="862366"/>
          </a:xfrm>
          <a:prstGeom prst="bentConnector3">
            <a:avLst>
              <a:gd name="adj1" fmla="val -870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F7F345C-6C2F-7D45-A08A-5F2EEDCF1FC1}"/>
              </a:ext>
            </a:extLst>
          </p:cNvPr>
          <p:cNvSpPr/>
          <p:nvPr/>
        </p:nvSpPr>
        <p:spPr>
          <a:xfrm>
            <a:off x="6682877" y="3393925"/>
            <a:ext cx="449179" cy="358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D488ED-6A41-CB41-B0AF-3DCF4EDF407A}"/>
              </a:ext>
            </a:extLst>
          </p:cNvPr>
          <p:cNvSpPr txBox="1"/>
          <p:nvPr/>
        </p:nvSpPr>
        <p:spPr>
          <a:xfrm>
            <a:off x="7504286" y="3411531"/>
            <a:ext cx="3029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EXTRAER, GUARDAR, INDEXAR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D25D92-16B3-5B48-A49B-E85960C30F9B}"/>
              </a:ext>
            </a:extLst>
          </p:cNvPr>
          <p:cNvGrpSpPr/>
          <p:nvPr/>
        </p:nvGrpSpPr>
        <p:grpSpPr>
          <a:xfrm>
            <a:off x="163776" y="6019961"/>
            <a:ext cx="12028224" cy="461665"/>
            <a:chOff x="745990" y="5758508"/>
            <a:chExt cx="12028224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C640EB-27CF-2148-89A0-88E69516B473}"/>
                </a:ext>
              </a:extLst>
            </p:cNvPr>
            <p:cNvSpPr txBox="1"/>
            <p:nvPr/>
          </p:nvSpPr>
          <p:spPr>
            <a:xfrm>
              <a:off x="1447972" y="5758508"/>
              <a:ext cx="113262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GRUPO DE FEATURES GUARDADO EN LA NUBE, INDEXADO, DE FÁCIL ACCESO</a:t>
              </a:r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6D8A1A50-39EE-194E-A29E-D5C67E4D0284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199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58AD7A3-7132-C948-97AE-260974522832}"/>
              </a:ext>
            </a:extLst>
          </p:cNvPr>
          <p:cNvSpPr/>
          <p:nvPr/>
        </p:nvSpPr>
        <p:spPr>
          <a:xfrm>
            <a:off x="1603511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B0F5EED-6757-824F-91E5-BCF2B41E6977}"/>
              </a:ext>
            </a:extLst>
          </p:cNvPr>
          <p:cNvSpPr/>
          <p:nvPr/>
        </p:nvSpPr>
        <p:spPr>
          <a:xfrm>
            <a:off x="2544415" y="15571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144E82-9A8A-6F4F-8F1F-B888BC380029}"/>
              </a:ext>
            </a:extLst>
          </p:cNvPr>
          <p:cNvSpPr/>
          <p:nvPr/>
        </p:nvSpPr>
        <p:spPr>
          <a:xfrm rot="10800000">
            <a:off x="-3332923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02AB7D-933E-834C-B978-E23DE15F456E}"/>
              </a:ext>
            </a:extLst>
          </p:cNvPr>
          <p:cNvCxnSpPr>
            <a:stCxn id="4" idx="4"/>
          </p:cNvCxnSpPr>
          <p:nvPr/>
        </p:nvCxnSpPr>
        <p:spPr>
          <a:xfrm>
            <a:off x="2100468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F8900F-AA0E-724B-8F06-231FFE98B89F}"/>
              </a:ext>
            </a:extLst>
          </p:cNvPr>
          <p:cNvSpPr txBox="1"/>
          <p:nvPr/>
        </p:nvSpPr>
        <p:spPr>
          <a:xfrm>
            <a:off x="34187" y="2912619"/>
            <a:ext cx="11229356" cy="304698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funciones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ejemplo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Xtrain_lbp_gray,ytrain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extract_features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(‘gray’,‘train’,‘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lbp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Xtest_lbp_gray,ytrain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extract_features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(‘gray’,‘test’,‘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lbp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Xtrain_lbp_gray,ytrain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load_features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(‘gray’,‘train’,‘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lbp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Xtest_lbp_gray,ytrain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load_features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(‘gray’,‘test’,‘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lbp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ACE90A-8770-6348-AC80-6C5BB5B530CE}"/>
              </a:ext>
            </a:extLst>
          </p:cNvPr>
          <p:cNvGrpSpPr/>
          <p:nvPr/>
        </p:nvGrpSpPr>
        <p:grpSpPr>
          <a:xfrm>
            <a:off x="163776" y="6019961"/>
            <a:ext cx="12028224" cy="461665"/>
            <a:chOff x="745990" y="5758508"/>
            <a:chExt cx="12028224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B11D30-C79A-134B-BD38-BE082391638B}"/>
                </a:ext>
              </a:extLst>
            </p:cNvPr>
            <p:cNvSpPr txBox="1"/>
            <p:nvPr/>
          </p:nvSpPr>
          <p:spPr>
            <a:xfrm>
              <a:off x="1447972" y="5758508"/>
              <a:ext cx="113262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GRUPO DE FEATURES GUARDADO EN LA NUBE, INDEXADO, DE FÁCIL ACCESO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9DFFFD4C-A7EC-F84F-819D-4E9E6943DB20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885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DD1FDBD-CDB2-584D-A8E1-18844120DA37}"/>
              </a:ext>
            </a:extLst>
          </p:cNvPr>
          <p:cNvSpPr/>
          <p:nvPr/>
        </p:nvSpPr>
        <p:spPr>
          <a:xfrm>
            <a:off x="2716694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5B3CAF0-63BA-8A45-B871-A8081A5A9665}"/>
              </a:ext>
            </a:extLst>
          </p:cNvPr>
          <p:cNvSpPr/>
          <p:nvPr/>
        </p:nvSpPr>
        <p:spPr>
          <a:xfrm>
            <a:off x="3657598" y="22715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FC6E2E3-2086-2F4B-975B-BB4511C76296}"/>
              </a:ext>
            </a:extLst>
          </p:cNvPr>
          <p:cNvSpPr/>
          <p:nvPr/>
        </p:nvSpPr>
        <p:spPr>
          <a:xfrm rot="10800000">
            <a:off x="-2219740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51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Study</a:t>
            </a: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2353334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DD1FDBD-CDB2-584D-A8E1-18844120DA37}"/>
              </a:ext>
            </a:extLst>
          </p:cNvPr>
          <p:cNvSpPr/>
          <p:nvPr/>
        </p:nvSpPr>
        <p:spPr>
          <a:xfrm>
            <a:off x="2716694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5B3CAF0-63BA-8A45-B871-A8081A5A9665}"/>
              </a:ext>
            </a:extLst>
          </p:cNvPr>
          <p:cNvSpPr/>
          <p:nvPr/>
        </p:nvSpPr>
        <p:spPr>
          <a:xfrm>
            <a:off x="3657598" y="198578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FC6E2E3-2086-2F4B-975B-BB4511C76296}"/>
              </a:ext>
            </a:extLst>
          </p:cNvPr>
          <p:cNvSpPr/>
          <p:nvPr/>
        </p:nvSpPr>
        <p:spPr>
          <a:xfrm rot="10800000">
            <a:off x="-2219740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1C16BA-DA52-254E-B39B-F606B3848C0F}"/>
              </a:ext>
            </a:extLst>
          </p:cNvPr>
          <p:cNvCxnSpPr/>
          <p:nvPr/>
        </p:nvCxnSpPr>
        <p:spPr>
          <a:xfrm>
            <a:off x="3210811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381439-B4A1-5244-BBF9-B18784D222DB}"/>
              </a:ext>
            </a:extLst>
          </p:cNvPr>
          <p:cNvSpPr/>
          <p:nvPr/>
        </p:nvSpPr>
        <p:spPr>
          <a:xfrm>
            <a:off x="2223527" y="2911420"/>
            <a:ext cx="1961322" cy="466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ALGORITMO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16A64-35EF-3849-8887-0457D335C2C2}"/>
              </a:ext>
            </a:extLst>
          </p:cNvPr>
          <p:cNvSpPr txBox="1"/>
          <p:nvPr/>
        </p:nvSpPr>
        <p:spPr>
          <a:xfrm>
            <a:off x="4769669" y="2883642"/>
            <a:ext cx="22653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1) SFS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2) SFS+PCA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       :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0244EB-9A54-D848-9FE3-C01C1D39E7D3}"/>
              </a:ext>
            </a:extLst>
          </p:cNvPr>
          <p:cNvSpPr/>
          <p:nvPr/>
        </p:nvSpPr>
        <p:spPr>
          <a:xfrm>
            <a:off x="4850589" y="3073261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D2B7D1-0EC5-AB41-A0C4-3EBDB6AC0B5E}"/>
              </a:ext>
            </a:extLst>
          </p:cNvPr>
          <p:cNvSpPr/>
          <p:nvPr/>
        </p:nvSpPr>
        <p:spPr>
          <a:xfrm>
            <a:off x="4850589" y="3504140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8699A6-09FC-AF4B-BC62-5879B4315D36}"/>
              </a:ext>
            </a:extLst>
          </p:cNvPr>
          <p:cNvSpPr/>
          <p:nvPr/>
        </p:nvSpPr>
        <p:spPr>
          <a:xfrm>
            <a:off x="4850589" y="3935019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10F096-8921-6C4D-AF6D-70B4EA269DA3}"/>
              </a:ext>
            </a:extLst>
          </p:cNvPr>
          <p:cNvCxnSpPr>
            <a:cxnSpLocks/>
            <a:stCxn id="8" idx="3"/>
            <a:endCxn id="10" idx="2"/>
          </p:cNvCxnSpPr>
          <p:nvPr/>
        </p:nvCxnSpPr>
        <p:spPr>
          <a:xfrm>
            <a:off x="4184849" y="3144653"/>
            <a:ext cx="665740" cy="6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C1E0E75-92ED-1E41-A572-C6D8883FA31F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 rot="16200000" flipH="1">
            <a:off x="3928261" y="2653811"/>
            <a:ext cx="198255" cy="164640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6DD7F28-8C40-8F41-85CC-3A7DA5D77C9D}"/>
              </a:ext>
            </a:extLst>
          </p:cNvPr>
          <p:cNvCxnSpPr>
            <a:cxnSpLocks/>
            <a:stCxn id="8" idx="1"/>
            <a:endCxn id="12" idx="2"/>
          </p:cNvCxnSpPr>
          <p:nvPr/>
        </p:nvCxnSpPr>
        <p:spPr>
          <a:xfrm rot="10800000" flipH="1" flipV="1">
            <a:off x="2223527" y="3144653"/>
            <a:ext cx="2627062" cy="862366"/>
          </a:xfrm>
          <a:prstGeom prst="bentConnector3">
            <a:avLst>
              <a:gd name="adj1" fmla="val -870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D07127A-5F79-2A47-AEAF-0684B0045011}"/>
              </a:ext>
            </a:extLst>
          </p:cNvPr>
          <p:cNvSpPr/>
          <p:nvPr/>
        </p:nvSpPr>
        <p:spPr>
          <a:xfrm>
            <a:off x="7793220" y="3393925"/>
            <a:ext cx="449179" cy="358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31ACC6-E2A6-274E-9FD1-F5562EFFE492}"/>
              </a:ext>
            </a:extLst>
          </p:cNvPr>
          <p:cNvSpPr txBox="1"/>
          <p:nvPr/>
        </p:nvSpPr>
        <p:spPr>
          <a:xfrm>
            <a:off x="8614629" y="3411531"/>
            <a:ext cx="3478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SELECCIONAR, GUARDAR, INDEXAR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07313-3D03-E94F-86DF-A25BB3C02BDC}"/>
              </a:ext>
            </a:extLst>
          </p:cNvPr>
          <p:cNvGrpSpPr/>
          <p:nvPr/>
        </p:nvGrpSpPr>
        <p:grpSpPr>
          <a:xfrm>
            <a:off x="163776" y="6019961"/>
            <a:ext cx="12028224" cy="461665"/>
            <a:chOff x="745990" y="5758508"/>
            <a:chExt cx="12028224" cy="461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051B16-0BCD-2340-8203-84CCC170DD74}"/>
                </a:ext>
              </a:extLst>
            </p:cNvPr>
            <p:cNvSpPr txBox="1"/>
            <p:nvPr/>
          </p:nvSpPr>
          <p:spPr>
            <a:xfrm>
              <a:off x="1447972" y="5758508"/>
              <a:ext cx="113262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GRUPO DE FEATURES GUARDADO EN LA NUBE, INDEXADO, DE FÁCIL ACCESO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AC715053-879E-0845-A5D7-1BFA19B9D961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788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DD1FDBD-CDB2-584D-A8E1-18844120DA37}"/>
              </a:ext>
            </a:extLst>
          </p:cNvPr>
          <p:cNvSpPr/>
          <p:nvPr/>
        </p:nvSpPr>
        <p:spPr>
          <a:xfrm>
            <a:off x="2716694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5B3CAF0-63BA-8A45-B871-A8081A5A9665}"/>
              </a:ext>
            </a:extLst>
          </p:cNvPr>
          <p:cNvSpPr/>
          <p:nvPr/>
        </p:nvSpPr>
        <p:spPr>
          <a:xfrm>
            <a:off x="3657598" y="22715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FC6E2E3-2086-2F4B-975B-BB4511C76296}"/>
              </a:ext>
            </a:extLst>
          </p:cNvPr>
          <p:cNvSpPr/>
          <p:nvPr/>
        </p:nvSpPr>
        <p:spPr>
          <a:xfrm rot="10800000">
            <a:off x="-2219740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32202E-656C-4E43-9311-00AB38B45253}"/>
              </a:ext>
            </a:extLst>
          </p:cNvPr>
          <p:cNvCxnSpPr/>
          <p:nvPr/>
        </p:nvCxnSpPr>
        <p:spPr>
          <a:xfrm>
            <a:off x="3210814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51D72-54DC-6E48-8E3F-B826C5C31A0D}"/>
              </a:ext>
            </a:extLst>
          </p:cNvPr>
          <p:cNvSpPr txBox="1"/>
          <p:nvPr/>
        </p:nvSpPr>
        <p:spPr>
          <a:xfrm>
            <a:off x="34187" y="2912619"/>
            <a:ext cx="10379765" cy="304698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funciones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ejemplo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np.concatenate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Xtrain_lbp_gray,Xtrain_lbp_red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),axis=1)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np.concatenate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Xtest_lbp_gray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,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Xtest_lbp_red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),axis=1)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select_features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(X1,ytrain,algoritmo=1)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X1_sel = X1[:,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X2_sel = X2[:,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079058-F27A-9C43-AB6E-0360E7CA2B01}"/>
              </a:ext>
            </a:extLst>
          </p:cNvPr>
          <p:cNvGrpSpPr/>
          <p:nvPr/>
        </p:nvGrpSpPr>
        <p:grpSpPr>
          <a:xfrm>
            <a:off x="163776" y="6019961"/>
            <a:ext cx="12028224" cy="461665"/>
            <a:chOff x="745990" y="5758508"/>
            <a:chExt cx="12028224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9A0F14-6F8D-904C-B7B7-19F180B12C06}"/>
                </a:ext>
              </a:extLst>
            </p:cNvPr>
            <p:cNvSpPr txBox="1"/>
            <p:nvPr/>
          </p:nvSpPr>
          <p:spPr>
            <a:xfrm>
              <a:off x="1447972" y="5758508"/>
              <a:ext cx="113262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GRUPO DE FEATURES GUARDADO EN LA NUBE, INDEXADO, DE FÁCIL ACCESO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5C780398-CD25-C54D-8D50-C86CB2EA27E4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111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DD1FDBD-CDB2-584D-A8E1-18844120DA37}"/>
              </a:ext>
            </a:extLst>
          </p:cNvPr>
          <p:cNvSpPr/>
          <p:nvPr/>
        </p:nvSpPr>
        <p:spPr>
          <a:xfrm>
            <a:off x="2716694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5B3CAF0-63BA-8A45-B871-A8081A5A9665}"/>
              </a:ext>
            </a:extLst>
          </p:cNvPr>
          <p:cNvSpPr/>
          <p:nvPr/>
        </p:nvSpPr>
        <p:spPr>
          <a:xfrm>
            <a:off x="3657598" y="22715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FC6E2E3-2086-2F4B-975B-BB4511C76296}"/>
              </a:ext>
            </a:extLst>
          </p:cNvPr>
          <p:cNvSpPr/>
          <p:nvPr/>
        </p:nvSpPr>
        <p:spPr>
          <a:xfrm rot="10800000">
            <a:off x="-2219740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32202E-656C-4E43-9311-00AB38B45253}"/>
              </a:ext>
            </a:extLst>
          </p:cNvPr>
          <p:cNvCxnSpPr/>
          <p:nvPr/>
        </p:nvCxnSpPr>
        <p:spPr>
          <a:xfrm>
            <a:off x="3210814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51D72-54DC-6E48-8E3F-B826C5C31A0D}"/>
              </a:ext>
            </a:extLst>
          </p:cNvPr>
          <p:cNvSpPr txBox="1"/>
          <p:nvPr/>
        </p:nvSpPr>
        <p:spPr>
          <a:xfrm>
            <a:off x="34187" y="2912619"/>
            <a:ext cx="715131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funciones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ejemplo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load_selected_features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algoritmo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=1)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X1_sel = X1[:,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X2_sel = X2[:,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079058-F27A-9C43-AB6E-0360E7CA2B01}"/>
              </a:ext>
            </a:extLst>
          </p:cNvPr>
          <p:cNvGrpSpPr/>
          <p:nvPr/>
        </p:nvGrpSpPr>
        <p:grpSpPr>
          <a:xfrm>
            <a:off x="163776" y="6019961"/>
            <a:ext cx="12028224" cy="461665"/>
            <a:chOff x="745990" y="5758508"/>
            <a:chExt cx="12028224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9A0F14-6F8D-904C-B7B7-19F180B12C06}"/>
                </a:ext>
              </a:extLst>
            </p:cNvPr>
            <p:cNvSpPr txBox="1"/>
            <p:nvPr/>
          </p:nvSpPr>
          <p:spPr>
            <a:xfrm>
              <a:off x="1447972" y="5758508"/>
              <a:ext cx="113262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GRUPO DE FEATURES GUARDADO EN LA NUBE, INDEXADO, DE FÁCIL ACCESO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5C780398-CD25-C54D-8D50-C86CB2EA27E4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302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F784B3-8832-5947-B578-8E5C4E6FCB99}"/>
              </a:ext>
            </a:extLst>
          </p:cNvPr>
          <p:cNvSpPr/>
          <p:nvPr/>
        </p:nvSpPr>
        <p:spPr>
          <a:xfrm>
            <a:off x="3882887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29C3E07-92CE-D440-BA87-B071CB463A51}"/>
              </a:ext>
            </a:extLst>
          </p:cNvPr>
          <p:cNvSpPr/>
          <p:nvPr/>
        </p:nvSpPr>
        <p:spPr>
          <a:xfrm>
            <a:off x="4823791" y="15571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D0151C2-DE53-4446-B23D-82E8DBEE27EA}"/>
              </a:ext>
            </a:extLst>
          </p:cNvPr>
          <p:cNvSpPr/>
          <p:nvPr/>
        </p:nvSpPr>
        <p:spPr>
          <a:xfrm rot="10800000">
            <a:off x="-1053547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20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F784B3-8832-5947-B578-8E5C4E6FCB99}"/>
              </a:ext>
            </a:extLst>
          </p:cNvPr>
          <p:cNvSpPr/>
          <p:nvPr/>
        </p:nvSpPr>
        <p:spPr>
          <a:xfrm>
            <a:off x="3882887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29C3E07-92CE-D440-BA87-B071CB463A51}"/>
              </a:ext>
            </a:extLst>
          </p:cNvPr>
          <p:cNvSpPr/>
          <p:nvPr/>
        </p:nvSpPr>
        <p:spPr>
          <a:xfrm>
            <a:off x="4823791" y="15571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D0151C2-DE53-4446-B23D-82E8DBEE27EA}"/>
              </a:ext>
            </a:extLst>
          </p:cNvPr>
          <p:cNvSpPr/>
          <p:nvPr/>
        </p:nvSpPr>
        <p:spPr>
          <a:xfrm rot="10800000">
            <a:off x="-1053547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0D4044-3363-7D49-95D8-31EB7A930FD3}"/>
              </a:ext>
            </a:extLst>
          </p:cNvPr>
          <p:cNvCxnSpPr/>
          <p:nvPr/>
        </p:nvCxnSpPr>
        <p:spPr>
          <a:xfrm>
            <a:off x="4360347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10D0858-6F9F-A542-9A3F-B96FC08ECB28}"/>
              </a:ext>
            </a:extLst>
          </p:cNvPr>
          <p:cNvSpPr/>
          <p:nvPr/>
        </p:nvSpPr>
        <p:spPr>
          <a:xfrm>
            <a:off x="3373063" y="2911420"/>
            <a:ext cx="1961322" cy="466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CLASIFICADOR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8C1211-7885-4745-B1FF-B30A1B78C703}"/>
              </a:ext>
            </a:extLst>
          </p:cNvPr>
          <p:cNvSpPr txBox="1"/>
          <p:nvPr/>
        </p:nvSpPr>
        <p:spPr>
          <a:xfrm>
            <a:off x="5919205" y="2883642"/>
            <a:ext cx="18838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1) LDA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2) KNN-3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       :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FDCC02-D4DC-434C-B5B9-EBC89E3FAB12}"/>
              </a:ext>
            </a:extLst>
          </p:cNvPr>
          <p:cNvSpPr/>
          <p:nvPr/>
        </p:nvSpPr>
        <p:spPr>
          <a:xfrm>
            <a:off x="6000125" y="3073261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3B43A2A-0605-3043-A8A7-C35CE2E1153B}"/>
              </a:ext>
            </a:extLst>
          </p:cNvPr>
          <p:cNvSpPr/>
          <p:nvPr/>
        </p:nvSpPr>
        <p:spPr>
          <a:xfrm>
            <a:off x="6000125" y="3504140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776C15-9B44-CC48-B9FB-4EDCAC2AE714}"/>
              </a:ext>
            </a:extLst>
          </p:cNvPr>
          <p:cNvSpPr/>
          <p:nvPr/>
        </p:nvSpPr>
        <p:spPr>
          <a:xfrm>
            <a:off x="6000125" y="3935019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F29E85-346D-B74C-B6D4-ACABEF3831C7}"/>
              </a:ext>
            </a:extLst>
          </p:cNvPr>
          <p:cNvCxnSpPr>
            <a:cxnSpLocks/>
            <a:stCxn id="13" idx="3"/>
            <a:endCxn id="15" idx="2"/>
          </p:cNvCxnSpPr>
          <p:nvPr/>
        </p:nvCxnSpPr>
        <p:spPr>
          <a:xfrm>
            <a:off x="5334385" y="3144653"/>
            <a:ext cx="665740" cy="6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936CA36-F4B0-5E4C-95F6-857BD9F9515C}"/>
              </a:ext>
            </a:extLst>
          </p:cNvPr>
          <p:cNvCxnSpPr>
            <a:cxnSpLocks/>
            <a:stCxn id="13" idx="2"/>
            <a:endCxn id="16" idx="2"/>
          </p:cNvCxnSpPr>
          <p:nvPr/>
        </p:nvCxnSpPr>
        <p:spPr>
          <a:xfrm rot="16200000" flipH="1">
            <a:off x="5077797" y="2653811"/>
            <a:ext cx="198255" cy="164640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EF12887-5148-314B-A510-67990FB7CC2C}"/>
              </a:ext>
            </a:extLst>
          </p:cNvPr>
          <p:cNvCxnSpPr>
            <a:cxnSpLocks/>
            <a:stCxn id="13" idx="1"/>
            <a:endCxn id="17" idx="2"/>
          </p:cNvCxnSpPr>
          <p:nvPr/>
        </p:nvCxnSpPr>
        <p:spPr>
          <a:xfrm rot="10800000" flipH="1" flipV="1">
            <a:off x="3373063" y="3144653"/>
            <a:ext cx="2627062" cy="862366"/>
          </a:xfrm>
          <a:prstGeom prst="bentConnector3">
            <a:avLst>
              <a:gd name="adj1" fmla="val -870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C33E09D-218C-BC4A-A438-DF3D8EBBA231}"/>
              </a:ext>
            </a:extLst>
          </p:cNvPr>
          <p:cNvSpPr/>
          <p:nvPr/>
        </p:nvSpPr>
        <p:spPr>
          <a:xfrm>
            <a:off x="7949977" y="3393925"/>
            <a:ext cx="449179" cy="358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5CE597-1751-044B-B60A-E08ADF0ACA5C}"/>
              </a:ext>
            </a:extLst>
          </p:cNvPr>
          <p:cNvSpPr txBox="1"/>
          <p:nvPr/>
        </p:nvSpPr>
        <p:spPr>
          <a:xfrm>
            <a:off x="8759368" y="3250198"/>
            <a:ext cx="2173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DEFINIR, ENTRENAR, </a:t>
            </a:r>
          </a:p>
          <a:p>
            <a:r>
              <a:rPr lang="en-US" dirty="0"/>
              <a:t>GUARDAR, INDEXAR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5F0DF7-4BFD-1144-A5D9-D8C5518E55A1}"/>
              </a:ext>
            </a:extLst>
          </p:cNvPr>
          <p:cNvGrpSpPr/>
          <p:nvPr/>
        </p:nvGrpSpPr>
        <p:grpSpPr>
          <a:xfrm>
            <a:off x="163776" y="6019961"/>
            <a:ext cx="11113935" cy="461665"/>
            <a:chOff x="745990" y="5758508"/>
            <a:chExt cx="11113935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AE773D-3826-2049-BE6B-46B3DCDB4E27}"/>
                </a:ext>
              </a:extLst>
            </p:cNvPr>
            <p:cNvSpPr txBox="1"/>
            <p:nvPr/>
          </p:nvSpPr>
          <p:spPr>
            <a:xfrm>
              <a:off x="1447972" y="5758508"/>
              <a:ext cx="10411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CLASIFICADOR GUARDADO EN LA NUBE, INDEXADO, DE FÁCIL ACCESO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F23403BA-E4C4-0344-AD41-72008C3F2C26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83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F784B3-8832-5947-B578-8E5C4E6FCB99}"/>
              </a:ext>
            </a:extLst>
          </p:cNvPr>
          <p:cNvSpPr/>
          <p:nvPr/>
        </p:nvSpPr>
        <p:spPr>
          <a:xfrm>
            <a:off x="3882887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29C3E07-92CE-D440-BA87-B071CB463A51}"/>
              </a:ext>
            </a:extLst>
          </p:cNvPr>
          <p:cNvSpPr/>
          <p:nvPr/>
        </p:nvSpPr>
        <p:spPr>
          <a:xfrm>
            <a:off x="4823791" y="15571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D0151C2-DE53-4446-B23D-82E8DBEE27EA}"/>
              </a:ext>
            </a:extLst>
          </p:cNvPr>
          <p:cNvSpPr/>
          <p:nvPr/>
        </p:nvSpPr>
        <p:spPr>
          <a:xfrm rot="10800000">
            <a:off x="-1053547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37EEE5-ABB2-A844-99B2-B6182D0C90B8}"/>
              </a:ext>
            </a:extLst>
          </p:cNvPr>
          <p:cNvCxnSpPr/>
          <p:nvPr/>
        </p:nvCxnSpPr>
        <p:spPr>
          <a:xfrm>
            <a:off x="4386478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1285F5-27C4-0348-84A5-11A6BA3206F1}"/>
              </a:ext>
            </a:extLst>
          </p:cNvPr>
          <p:cNvSpPr txBox="1"/>
          <p:nvPr/>
        </p:nvSpPr>
        <p:spPr>
          <a:xfrm>
            <a:off x="34187" y="2912619"/>
            <a:ext cx="5622052" cy="193899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funciones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ejemplo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clf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load_classifier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clf.fit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(X1_sel,ytrain)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ypred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clf.predict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(X2,sel)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A7CA7C-73D1-BA4D-B9E4-356E2980D172}"/>
              </a:ext>
            </a:extLst>
          </p:cNvPr>
          <p:cNvGrpSpPr/>
          <p:nvPr/>
        </p:nvGrpSpPr>
        <p:grpSpPr>
          <a:xfrm>
            <a:off x="163776" y="6019961"/>
            <a:ext cx="11113935" cy="461665"/>
            <a:chOff x="745990" y="5758508"/>
            <a:chExt cx="11113935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668401-BF81-3841-A600-4D4F74E3A2AB}"/>
                </a:ext>
              </a:extLst>
            </p:cNvPr>
            <p:cNvSpPr txBox="1"/>
            <p:nvPr/>
          </p:nvSpPr>
          <p:spPr>
            <a:xfrm>
              <a:off x="1447972" y="5758508"/>
              <a:ext cx="10411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CLASIFICADOR GUARDADO EN LA NUBE, INDEXADO, DE FÁCIL ACCESO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171DB2EB-5D28-E94E-A852-1814AC1F8554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E7D250-FE08-E442-AC82-55A67A966E29}"/>
              </a:ext>
            </a:extLst>
          </p:cNvPr>
          <p:cNvSpPr txBox="1"/>
          <p:nvPr/>
        </p:nvSpPr>
        <p:spPr>
          <a:xfrm>
            <a:off x="6260816" y="2888974"/>
            <a:ext cx="5622052" cy="193899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funciones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ejemplo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clf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load_trained_classifier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ypred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clf.predict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(X2,sel)</a:t>
            </a:r>
          </a:p>
        </p:txBody>
      </p:sp>
    </p:spTree>
    <p:extLst>
      <p:ext uri="{BB962C8B-B14F-4D97-AF65-F5344CB8AC3E}">
        <p14:creationId xmlns:p14="http://schemas.microsoft.com/office/powerpoint/2010/main" val="28573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12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80ABC49-5718-0A43-A14E-6C9B6D4940B4}"/>
              </a:ext>
            </a:extLst>
          </p:cNvPr>
          <p:cNvSpPr/>
          <p:nvPr/>
        </p:nvSpPr>
        <p:spPr>
          <a:xfrm>
            <a:off x="5022573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D345F86-87A0-224A-B645-A2AB1A830270}"/>
              </a:ext>
            </a:extLst>
          </p:cNvPr>
          <p:cNvSpPr/>
          <p:nvPr/>
        </p:nvSpPr>
        <p:spPr>
          <a:xfrm rot="10800000">
            <a:off x="86139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B3BAF3-0112-4C4D-8687-FA582D7089BB}"/>
              </a:ext>
            </a:extLst>
          </p:cNvPr>
          <p:cNvCxnSpPr/>
          <p:nvPr/>
        </p:nvCxnSpPr>
        <p:spPr>
          <a:xfrm>
            <a:off x="5536004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1169E2-0BC0-EF48-9180-445ADEC52496}"/>
              </a:ext>
            </a:extLst>
          </p:cNvPr>
          <p:cNvSpPr/>
          <p:nvPr/>
        </p:nvSpPr>
        <p:spPr>
          <a:xfrm>
            <a:off x="4548720" y="2911420"/>
            <a:ext cx="1961322" cy="466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CD619E-29EF-ED43-A78F-68AFDA8C7862}"/>
              </a:ext>
            </a:extLst>
          </p:cNvPr>
          <p:cNvSpPr txBox="1"/>
          <p:nvPr/>
        </p:nvSpPr>
        <p:spPr>
          <a:xfrm>
            <a:off x="7094862" y="2883642"/>
            <a:ext cx="21723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1) holdout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2) </a:t>
            </a:r>
            <a:r>
              <a:rPr lang="en-US" sz="2800" dirty="0" err="1">
                <a:latin typeface="Trebuchet MS" panose="020B0703020202090204" pitchFamily="34" charset="0"/>
              </a:rPr>
              <a:t>crossval</a:t>
            </a:r>
            <a:endParaRPr lang="en-US" sz="28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3) reports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C8E525-6752-9747-B426-4CE43FC4D913}"/>
              </a:ext>
            </a:extLst>
          </p:cNvPr>
          <p:cNvSpPr/>
          <p:nvPr/>
        </p:nvSpPr>
        <p:spPr>
          <a:xfrm>
            <a:off x="7175782" y="3073261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C64CDB-892B-0040-814B-056D1FC14BBE}"/>
              </a:ext>
            </a:extLst>
          </p:cNvPr>
          <p:cNvSpPr/>
          <p:nvPr/>
        </p:nvSpPr>
        <p:spPr>
          <a:xfrm>
            <a:off x="7175782" y="3504140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0C518F-C619-694B-B588-F108A7ED48A8}"/>
              </a:ext>
            </a:extLst>
          </p:cNvPr>
          <p:cNvSpPr/>
          <p:nvPr/>
        </p:nvSpPr>
        <p:spPr>
          <a:xfrm>
            <a:off x="7175782" y="3935019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50E9B4-4F61-C448-9D45-5B649F0CE9DA}"/>
              </a:ext>
            </a:extLst>
          </p:cNvPr>
          <p:cNvCxnSpPr>
            <a:cxnSpLocks/>
            <a:stCxn id="8" idx="3"/>
            <a:endCxn id="10" idx="2"/>
          </p:cNvCxnSpPr>
          <p:nvPr/>
        </p:nvCxnSpPr>
        <p:spPr>
          <a:xfrm>
            <a:off x="6510042" y="3144653"/>
            <a:ext cx="665740" cy="6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FC044CD-77D1-9E4D-8916-2EFA9EB11A17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 rot="16200000" flipH="1">
            <a:off x="6253454" y="2653811"/>
            <a:ext cx="198255" cy="164640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EECC67B5-D483-D843-835B-8DAFF6AD134E}"/>
              </a:ext>
            </a:extLst>
          </p:cNvPr>
          <p:cNvCxnSpPr>
            <a:cxnSpLocks/>
            <a:stCxn id="8" idx="1"/>
            <a:endCxn id="12" idx="2"/>
          </p:cNvCxnSpPr>
          <p:nvPr/>
        </p:nvCxnSpPr>
        <p:spPr>
          <a:xfrm rot="10800000" flipH="1" flipV="1">
            <a:off x="4548720" y="3144653"/>
            <a:ext cx="2627062" cy="862366"/>
          </a:xfrm>
          <a:prstGeom prst="bentConnector3">
            <a:avLst>
              <a:gd name="adj1" fmla="val -870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F4AF66E-C49C-1C45-8B6D-D5895C3CC9DB}"/>
              </a:ext>
            </a:extLst>
          </p:cNvPr>
          <p:cNvSpPr/>
          <p:nvPr/>
        </p:nvSpPr>
        <p:spPr>
          <a:xfrm>
            <a:off x="9465271" y="3393925"/>
            <a:ext cx="449179" cy="358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846C77-EDE3-8B4E-B9F4-E4C253672747}"/>
              </a:ext>
            </a:extLst>
          </p:cNvPr>
          <p:cNvSpPr txBox="1"/>
          <p:nvPr/>
        </p:nvSpPr>
        <p:spPr>
          <a:xfrm>
            <a:off x="9935025" y="3367765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DEFINIR,  GUARDAR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3F2B21-CACD-7C4A-A843-E89FB13EC220}"/>
              </a:ext>
            </a:extLst>
          </p:cNvPr>
          <p:cNvCxnSpPr/>
          <p:nvPr/>
        </p:nvCxnSpPr>
        <p:spPr>
          <a:xfrm flipV="1">
            <a:off x="8660674" y="4376057"/>
            <a:ext cx="0" cy="679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4EFDF99-E898-9746-A9AD-0EB752D94352}"/>
              </a:ext>
            </a:extLst>
          </p:cNvPr>
          <p:cNvSpPr txBox="1"/>
          <p:nvPr/>
        </p:nvSpPr>
        <p:spPr>
          <a:xfrm>
            <a:off x="6510042" y="5045326"/>
            <a:ext cx="5173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claridad</a:t>
            </a:r>
            <a:r>
              <a:rPr lang="en-US" dirty="0"/>
              <a:t> de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evaluados</a:t>
            </a:r>
            <a:r>
              <a:rPr lang="en-US" dirty="0"/>
              <a:t> con sus</a:t>
            </a:r>
          </a:p>
          <a:p>
            <a:r>
              <a:rPr lang="en-US" dirty="0" err="1"/>
              <a:t>métricas</a:t>
            </a:r>
            <a:r>
              <a:rPr lang="en-US" dirty="0"/>
              <a:t> de </a:t>
            </a:r>
            <a:r>
              <a:rPr lang="en-US" dirty="0" err="1"/>
              <a:t>desempeño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89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7A064E-E5F7-D74E-8CCD-D7CFBF2DD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86"/>
          <a:stretch/>
        </p:blipFill>
        <p:spPr>
          <a:xfrm>
            <a:off x="4489433" y="191529"/>
            <a:ext cx="7241435" cy="647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75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2A83C6B-58ED-6B4B-BB6B-5B6A2959572A}"/>
              </a:ext>
            </a:extLst>
          </p:cNvPr>
          <p:cNvSpPr txBox="1"/>
          <p:nvPr/>
        </p:nvSpPr>
        <p:spPr>
          <a:xfrm>
            <a:off x="2575112" y="1259840"/>
            <a:ext cx="1011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IDEA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A9AB5-0EEF-3144-B0AA-66EB3DCAC5C0}"/>
              </a:ext>
            </a:extLst>
          </p:cNvPr>
          <p:cNvSpPr txBox="1"/>
          <p:nvPr/>
        </p:nvSpPr>
        <p:spPr>
          <a:xfrm>
            <a:off x="8589361" y="2430205"/>
            <a:ext cx="335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IMPLEMENTACIÓN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6E7910-50EC-7F45-956A-4FA1A47E0E1E}"/>
              </a:ext>
            </a:extLst>
          </p:cNvPr>
          <p:cNvSpPr txBox="1"/>
          <p:nvPr/>
        </p:nvSpPr>
        <p:spPr>
          <a:xfrm>
            <a:off x="4646826" y="5737572"/>
            <a:ext cx="2898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EXPERIMENTOS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34824855-8F3B-0D4F-BD56-02641E39F617}"/>
              </a:ext>
            </a:extLst>
          </p:cNvPr>
          <p:cNvSpPr/>
          <p:nvPr/>
        </p:nvSpPr>
        <p:spPr>
          <a:xfrm>
            <a:off x="4246361" y="1306594"/>
            <a:ext cx="1869157" cy="2743200"/>
          </a:xfrm>
          <a:custGeom>
            <a:avLst/>
            <a:gdLst>
              <a:gd name="connsiteX0" fmla="*/ 149688 w 1869157"/>
              <a:gd name="connsiteY0" fmla="*/ 2743200 h 2743200"/>
              <a:gd name="connsiteX1" fmla="*/ 601 w 1869157"/>
              <a:gd name="connsiteY1" fmla="*/ 1749287 h 2743200"/>
              <a:gd name="connsiteX2" fmla="*/ 199383 w 1869157"/>
              <a:gd name="connsiteY2" fmla="*/ 934278 h 2743200"/>
              <a:gd name="connsiteX3" fmla="*/ 696340 w 1869157"/>
              <a:gd name="connsiteY3" fmla="*/ 407505 h 2743200"/>
              <a:gd name="connsiteX4" fmla="*/ 1352323 w 1869157"/>
              <a:gd name="connsiteY4" fmla="*/ 79513 h 2743200"/>
              <a:gd name="connsiteX5" fmla="*/ 1869157 w 1869157"/>
              <a:gd name="connsiteY5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9157" h="2743200">
                <a:moveTo>
                  <a:pt x="149688" y="2743200"/>
                </a:moveTo>
                <a:cubicBezTo>
                  <a:pt x="71003" y="2396987"/>
                  <a:pt x="-7682" y="2050774"/>
                  <a:pt x="601" y="1749287"/>
                </a:cubicBezTo>
                <a:cubicBezTo>
                  <a:pt x="8883" y="1447800"/>
                  <a:pt x="83426" y="1157908"/>
                  <a:pt x="199383" y="934278"/>
                </a:cubicBezTo>
                <a:cubicBezTo>
                  <a:pt x="315340" y="710648"/>
                  <a:pt x="504183" y="549966"/>
                  <a:pt x="696340" y="407505"/>
                </a:cubicBezTo>
                <a:cubicBezTo>
                  <a:pt x="888497" y="265044"/>
                  <a:pt x="1156854" y="147430"/>
                  <a:pt x="1352323" y="79513"/>
                </a:cubicBezTo>
                <a:cubicBezTo>
                  <a:pt x="1547792" y="11596"/>
                  <a:pt x="1708474" y="5798"/>
                  <a:pt x="1869157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9286BE9-AD5A-4C41-820A-C548498DDB12}"/>
              </a:ext>
            </a:extLst>
          </p:cNvPr>
          <p:cNvSpPr/>
          <p:nvPr/>
        </p:nvSpPr>
        <p:spPr>
          <a:xfrm rot="7046917">
            <a:off x="6052942" y="1256317"/>
            <a:ext cx="1869157" cy="2743200"/>
          </a:xfrm>
          <a:custGeom>
            <a:avLst/>
            <a:gdLst>
              <a:gd name="connsiteX0" fmla="*/ 149688 w 1869157"/>
              <a:gd name="connsiteY0" fmla="*/ 2743200 h 2743200"/>
              <a:gd name="connsiteX1" fmla="*/ 601 w 1869157"/>
              <a:gd name="connsiteY1" fmla="*/ 1749287 h 2743200"/>
              <a:gd name="connsiteX2" fmla="*/ 199383 w 1869157"/>
              <a:gd name="connsiteY2" fmla="*/ 934278 h 2743200"/>
              <a:gd name="connsiteX3" fmla="*/ 696340 w 1869157"/>
              <a:gd name="connsiteY3" fmla="*/ 407505 h 2743200"/>
              <a:gd name="connsiteX4" fmla="*/ 1352323 w 1869157"/>
              <a:gd name="connsiteY4" fmla="*/ 79513 h 2743200"/>
              <a:gd name="connsiteX5" fmla="*/ 1869157 w 1869157"/>
              <a:gd name="connsiteY5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9157" h="2743200">
                <a:moveTo>
                  <a:pt x="149688" y="2743200"/>
                </a:moveTo>
                <a:cubicBezTo>
                  <a:pt x="71003" y="2396987"/>
                  <a:pt x="-7682" y="2050774"/>
                  <a:pt x="601" y="1749287"/>
                </a:cubicBezTo>
                <a:cubicBezTo>
                  <a:pt x="8883" y="1447800"/>
                  <a:pt x="83426" y="1157908"/>
                  <a:pt x="199383" y="934278"/>
                </a:cubicBezTo>
                <a:cubicBezTo>
                  <a:pt x="315340" y="710648"/>
                  <a:pt x="504183" y="549966"/>
                  <a:pt x="696340" y="407505"/>
                </a:cubicBezTo>
                <a:cubicBezTo>
                  <a:pt x="888497" y="265044"/>
                  <a:pt x="1156854" y="147430"/>
                  <a:pt x="1352323" y="79513"/>
                </a:cubicBezTo>
                <a:cubicBezTo>
                  <a:pt x="1547792" y="11596"/>
                  <a:pt x="1708474" y="5798"/>
                  <a:pt x="1869157" y="0"/>
                </a:cubicBezTo>
              </a:path>
            </a:pathLst>
          </a:custGeom>
          <a:noFill/>
          <a:ln w="76200">
            <a:solidFill>
              <a:srgbClr val="FF93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521E96D-31AC-AB4A-9530-282F1EAB8E37}"/>
              </a:ext>
            </a:extLst>
          </p:cNvPr>
          <p:cNvSpPr/>
          <p:nvPr/>
        </p:nvSpPr>
        <p:spPr>
          <a:xfrm rot="14342892">
            <a:off x="5195442" y="2791579"/>
            <a:ext cx="1869157" cy="2743200"/>
          </a:xfrm>
          <a:custGeom>
            <a:avLst/>
            <a:gdLst>
              <a:gd name="connsiteX0" fmla="*/ 149688 w 1869157"/>
              <a:gd name="connsiteY0" fmla="*/ 2743200 h 2743200"/>
              <a:gd name="connsiteX1" fmla="*/ 601 w 1869157"/>
              <a:gd name="connsiteY1" fmla="*/ 1749287 h 2743200"/>
              <a:gd name="connsiteX2" fmla="*/ 199383 w 1869157"/>
              <a:gd name="connsiteY2" fmla="*/ 934278 h 2743200"/>
              <a:gd name="connsiteX3" fmla="*/ 696340 w 1869157"/>
              <a:gd name="connsiteY3" fmla="*/ 407505 h 2743200"/>
              <a:gd name="connsiteX4" fmla="*/ 1352323 w 1869157"/>
              <a:gd name="connsiteY4" fmla="*/ 79513 h 2743200"/>
              <a:gd name="connsiteX5" fmla="*/ 1869157 w 1869157"/>
              <a:gd name="connsiteY5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9157" h="2743200">
                <a:moveTo>
                  <a:pt x="149688" y="2743200"/>
                </a:moveTo>
                <a:cubicBezTo>
                  <a:pt x="71003" y="2396987"/>
                  <a:pt x="-7682" y="2050774"/>
                  <a:pt x="601" y="1749287"/>
                </a:cubicBezTo>
                <a:cubicBezTo>
                  <a:pt x="8883" y="1447800"/>
                  <a:pt x="83426" y="1157908"/>
                  <a:pt x="199383" y="934278"/>
                </a:cubicBezTo>
                <a:cubicBezTo>
                  <a:pt x="315340" y="710648"/>
                  <a:pt x="504183" y="549966"/>
                  <a:pt x="696340" y="407505"/>
                </a:cubicBezTo>
                <a:cubicBezTo>
                  <a:pt x="888497" y="265044"/>
                  <a:pt x="1156854" y="147430"/>
                  <a:pt x="1352323" y="79513"/>
                </a:cubicBezTo>
                <a:cubicBezTo>
                  <a:pt x="1547792" y="11596"/>
                  <a:pt x="1708474" y="5798"/>
                  <a:pt x="1869157" y="0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7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" grpId="0" animBg="1"/>
      <p:bldP spid="7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D0FBE3-C765-6447-977E-FBCA3014F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020" y="0"/>
            <a:ext cx="6029960" cy="6029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A83C6B-58ED-6B4B-BB6B-5B6A2959572A}"/>
              </a:ext>
            </a:extLst>
          </p:cNvPr>
          <p:cNvSpPr txBox="1"/>
          <p:nvPr/>
        </p:nvSpPr>
        <p:spPr>
          <a:xfrm>
            <a:off x="2575112" y="1259840"/>
            <a:ext cx="1011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IDEA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A9AB5-0EEF-3144-B0AA-66EB3DCAC5C0}"/>
              </a:ext>
            </a:extLst>
          </p:cNvPr>
          <p:cNvSpPr txBox="1"/>
          <p:nvPr/>
        </p:nvSpPr>
        <p:spPr>
          <a:xfrm>
            <a:off x="8589361" y="2430205"/>
            <a:ext cx="335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IMPLEMENTACIÓN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6E7910-50EC-7F45-956A-4FA1A47E0E1E}"/>
              </a:ext>
            </a:extLst>
          </p:cNvPr>
          <p:cNvSpPr txBox="1"/>
          <p:nvPr/>
        </p:nvSpPr>
        <p:spPr>
          <a:xfrm>
            <a:off x="4646826" y="5737572"/>
            <a:ext cx="2898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EXPERIMENTOS</a:t>
            </a:r>
          </a:p>
        </p:txBody>
      </p:sp>
    </p:spTree>
    <p:extLst>
      <p:ext uri="{BB962C8B-B14F-4D97-AF65-F5344CB8AC3E}">
        <p14:creationId xmlns:p14="http://schemas.microsoft.com/office/powerpoint/2010/main" val="3705307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Study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11892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Study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4195397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8227C5-5161-6844-A8C0-D2A1C76DC949}"/>
              </a:ext>
            </a:extLst>
          </p:cNvPr>
          <p:cNvCxnSpPr/>
          <p:nvPr/>
        </p:nvCxnSpPr>
        <p:spPr>
          <a:xfrm>
            <a:off x="2755558" y="3361040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5DE3EE9-E318-F043-A5DA-D4A503650B4F}"/>
              </a:ext>
            </a:extLst>
          </p:cNvPr>
          <p:cNvSpPr/>
          <p:nvPr/>
        </p:nvSpPr>
        <p:spPr>
          <a:xfrm>
            <a:off x="4572000" y="2644348"/>
            <a:ext cx="2483708" cy="14457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PROCESO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7C0ACE-8C52-8646-89A2-B668735DB529}"/>
              </a:ext>
            </a:extLst>
          </p:cNvPr>
          <p:cNvCxnSpPr/>
          <p:nvPr/>
        </p:nvCxnSpPr>
        <p:spPr>
          <a:xfrm>
            <a:off x="7055708" y="3352803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26F5E1-B217-BE49-9687-063FCD8BCCAC}"/>
              </a:ext>
            </a:extLst>
          </p:cNvPr>
          <p:cNvSpPr txBox="1"/>
          <p:nvPr/>
        </p:nvSpPr>
        <p:spPr>
          <a:xfrm>
            <a:off x="2743203" y="2818028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Datos</a:t>
            </a:r>
            <a:r>
              <a:rPr lang="en-US" i="1" dirty="0"/>
              <a:t> de Entrada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870B9F-CB8C-9D4C-BC2E-56BBAF2DAB5F}"/>
              </a:ext>
            </a:extLst>
          </p:cNvPr>
          <p:cNvSpPr txBox="1"/>
          <p:nvPr/>
        </p:nvSpPr>
        <p:spPr>
          <a:xfrm>
            <a:off x="7141454" y="2818028"/>
            <a:ext cx="1629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Datos</a:t>
            </a:r>
            <a:r>
              <a:rPr lang="en-US" i="1" dirty="0"/>
              <a:t> de Salida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04222-2743-494D-8C50-39D502CB8FA5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Diagramas</a:t>
            </a:r>
          </a:p>
        </p:txBody>
      </p:sp>
    </p:spTree>
    <p:extLst>
      <p:ext uri="{BB962C8B-B14F-4D97-AF65-F5344CB8AC3E}">
        <p14:creationId xmlns:p14="http://schemas.microsoft.com/office/powerpoint/2010/main" val="3647935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4904222-2743-494D-8C50-39D502CB8FA5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Diagramas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23482F-91C3-AB40-9272-1F5C9AD58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0225"/>
            <a:ext cx="121920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184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4904222-2743-494D-8C50-39D502CB8FA5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Diagramas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597804A-830F-0940-B672-F6ED7F763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420" y="1546655"/>
            <a:ext cx="10160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68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B4AC41-5808-1141-ADC1-86F3E43D1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335" y="1482811"/>
            <a:ext cx="10439665" cy="52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560B68-EA48-8249-887C-EE66EA2E9208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Diagramas</a:t>
            </a:r>
          </a:p>
        </p:txBody>
      </p:sp>
    </p:spTree>
    <p:extLst>
      <p:ext uri="{BB962C8B-B14F-4D97-AF65-F5344CB8AC3E}">
        <p14:creationId xmlns:p14="http://schemas.microsoft.com/office/powerpoint/2010/main" val="170332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560B68-EA48-8249-887C-EE66EA2E9208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Diagramas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9366C58-7B9B-9E4B-A353-84CB426B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6825"/>
            <a:ext cx="12192000" cy="42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720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Study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2971788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ECDBBB-682E-F347-A632-C0FE82C23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924" y="-185015"/>
            <a:ext cx="12826658" cy="74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54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05A60C-8D72-8647-91ED-15173881E637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Estado del Arte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CF7915-F0D7-9A4A-A8EE-4AB5417A65E4}"/>
              </a:ext>
            </a:extLst>
          </p:cNvPr>
          <p:cNvSpPr txBox="1"/>
          <p:nvPr/>
        </p:nvSpPr>
        <p:spPr>
          <a:xfrm>
            <a:off x="523103" y="1564733"/>
            <a:ext cx="10733903" cy="499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Debe incluir dos aspectos fundamentales:</a:t>
            </a:r>
          </a:p>
          <a:p>
            <a:pPr>
              <a:lnSpc>
                <a:spcPct val="150000"/>
              </a:lnSpc>
            </a:pPr>
            <a:endParaRPr lang="es-ES_tradnl" sz="2800" b="1" dirty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</a:pPr>
            <a:r>
              <a:rPr lang="es-ES_tradnl" sz="2800" b="1" dirty="0">
                <a:solidFill>
                  <a:schemeClr val="accent1">
                    <a:lumMod val="75000"/>
                  </a:schemeClr>
                </a:solidFill>
                <a:latin typeface="Trebuchet MS"/>
                <a:cs typeface="Trebuchet MS"/>
              </a:rPr>
              <a:t>1) Resumen </a:t>
            </a:r>
          </a:p>
          <a:p>
            <a:pPr>
              <a:lnSpc>
                <a:spcPct val="150000"/>
              </a:lnSpc>
            </a:pPr>
            <a:r>
              <a:rPr lang="es-ES_tradnl" sz="2400" b="1" dirty="0">
                <a:solidFill>
                  <a:schemeClr val="bg2">
                    <a:lumMod val="50000"/>
                  </a:schemeClr>
                </a:solidFill>
                <a:latin typeface="Trebuchet MS"/>
                <a:cs typeface="Trebuchet MS"/>
              </a:rPr>
              <a:t>Abarcar qué se ha hecho, principales métodos, tipos de imágenes, bases de datos, etc.</a:t>
            </a:r>
          </a:p>
          <a:p>
            <a:pPr>
              <a:lnSpc>
                <a:spcPct val="150000"/>
              </a:lnSpc>
            </a:pPr>
            <a:endParaRPr lang="es-ES_tradnl" sz="2800" b="1" dirty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</a:pPr>
            <a:r>
              <a:rPr lang="es-ES_tradnl" sz="2800" b="1" dirty="0">
                <a:solidFill>
                  <a:schemeClr val="accent1">
                    <a:lumMod val="75000"/>
                  </a:schemeClr>
                </a:solidFill>
                <a:latin typeface="Trebuchet MS"/>
                <a:cs typeface="Trebuchet MS"/>
              </a:rPr>
              <a:t>2) Discusión</a:t>
            </a:r>
          </a:p>
          <a:p>
            <a:pPr>
              <a:lnSpc>
                <a:spcPct val="150000"/>
              </a:lnSpc>
            </a:pPr>
            <a:r>
              <a:rPr lang="es-ES_tradnl" sz="2400" b="1" dirty="0">
                <a:solidFill>
                  <a:schemeClr val="bg2">
                    <a:lumMod val="50000"/>
                  </a:schemeClr>
                </a:solidFill>
                <a:latin typeface="Trebuchet MS"/>
                <a:cs typeface="Trebuchet MS"/>
              </a:rPr>
              <a:t>Opinión de los pro y contra, qué falta, qué podría mejorarse.</a:t>
            </a:r>
          </a:p>
        </p:txBody>
      </p:sp>
    </p:spTree>
    <p:extLst>
      <p:ext uri="{BB962C8B-B14F-4D97-AF65-F5344CB8AC3E}">
        <p14:creationId xmlns:p14="http://schemas.microsoft.com/office/powerpoint/2010/main" val="231313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latin typeface="Trebuchet MS"/>
                <a:cs typeface="Trebuchet MS"/>
              </a:rPr>
              <a:t>Study</a:t>
            </a:r>
            <a:r>
              <a:rPr lang="es-ES_tradnl" sz="2800" b="1" dirty="0"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2903256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8FCE5D5A-2456-2548-A1D0-479EA469B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0"/>
            <a:ext cx="10180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5BA408-0A76-CC49-B670-B1EE17E14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574" y="1428063"/>
            <a:ext cx="5090841" cy="431782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2E316AC-182F-BE4E-B26D-9614C3313FA2}"/>
              </a:ext>
            </a:extLst>
          </p:cNvPr>
          <p:cNvGrpSpPr/>
          <p:nvPr/>
        </p:nvGrpSpPr>
        <p:grpSpPr>
          <a:xfrm>
            <a:off x="3678276" y="2110773"/>
            <a:ext cx="227978" cy="2440193"/>
            <a:chOff x="3678276" y="2110773"/>
            <a:chExt cx="227978" cy="2440193"/>
          </a:xfrm>
        </p:grpSpPr>
        <p:sp>
          <p:nvSpPr>
            <p:cNvPr id="8" name="Sun 7">
              <a:extLst>
                <a:ext uri="{FF2B5EF4-FFF2-40B4-BE49-F238E27FC236}">
                  <a16:creationId xmlns:a16="http://schemas.microsoft.com/office/drawing/2014/main" id="{04F2ACF9-F968-9942-B64A-560ED8E620C2}"/>
                </a:ext>
              </a:extLst>
            </p:cNvPr>
            <p:cNvSpPr/>
            <p:nvPr/>
          </p:nvSpPr>
          <p:spPr>
            <a:xfrm>
              <a:off x="3678276" y="4326376"/>
              <a:ext cx="224590" cy="224590"/>
            </a:xfrm>
            <a:prstGeom prst="su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un 9">
              <a:extLst>
                <a:ext uri="{FF2B5EF4-FFF2-40B4-BE49-F238E27FC236}">
                  <a16:creationId xmlns:a16="http://schemas.microsoft.com/office/drawing/2014/main" id="{2F4BBC02-F649-8D46-ADB5-870AE54CD327}"/>
                </a:ext>
              </a:extLst>
            </p:cNvPr>
            <p:cNvSpPr/>
            <p:nvPr/>
          </p:nvSpPr>
          <p:spPr>
            <a:xfrm>
              <a:off x="3681664" y="2671011"/>
              <a:ext cx="224590" cy="224590"/>
            </a:xfrm>
            <a:prstGeom prst="su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un 10">
              <a:extLst>
                <a:ext uri="{FF2B5EF4-FFF2-40B4-BE49-F238E27FC236}">
                  <a16:creationId xmlns:a16="http://schemas.microsoft.com/office/drawing/2014/main" id="{2419CEFD-A1E4-E049-A04A-A6CD95ADC10F}"/>
                </a:ext>
              </a:extLst>
            </p:cNvPr>
            <p:cNvSpPr/>
            <p:nvPr/>
          </p:nvSpPr>
          <p:spPr>
            <a:xfrm>
              <a:off x="3681664" y="2110773"/>
              <a:ext cx="224590" cy="224590"/>
            </a:xfrm>
            <a:prstGeom prst="su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393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E31C08-CF46-1A41-AE29-5720AFA5E349}"/>
              </a:ext>
            </a:extLst>
          </p:cNvPr>
          <p:cNvSpPr txBox="1"/>
          <p:nvPr/>
        </p:nvSpPr>
        <p:spPr>
          <a:xfrm>
            <a:off x="432486" y="1447452"/>
            <a:ext cx="11516498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La ablación es la eliminación de un componente de un sistema de aprendizaje. Un estudio de ablación estudia el rendimiento de un sistema de aprendizaje mediante la eliminación de determinados componentes, </a:t>
            </a:r>
            <a:r>
              <a:rPr lang="es-ES_tradnl" sz="3200" b="1" dirty="0">
                <a:latin typeface="Trebuchet MS" panose="020B0703020202090204" pitchFamily="34" charset="0"/>
              </a:rPr>
              <a:t>para comprender la contribución del componente al sistema global</a:t>
            </a:r>
            <a:r>
              <a:rPr lang="es-ES_tradnl" sz="3200" dirty="0">
                <a:latin typeface="Trebuchet MS" panose="020B0703020202090204" pitchFamily="34" charset="0"/>
              </a:rPr>
              <a:t>. </a:t>
            </a:r>
          </a:p>
          <a:p>
            <a:endParaRPr lang="es-ES_tradnl" sz="3200" dirty="0">
              <a:latin typeface="Trebuchet MS" panose="020B0703020202090204" pitchFamily="34" charset="0"/>
            </a:endParaRPr>
          </a:p>
          <a:p>
            <a:r>
              <a:rPr lang="es-ES_tradnl" sz="3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El término es por analogía con la biología (eliminación de componentes de un organismo).</a:t>
            </a:r>
          </a:p>
          <a:p>
            <a:endParaRPr lang="es-ES_tradnl" sz="3200" i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  <a:p>
            <a:r>
              <a:rPr lang="es-ES_tradnl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hlinkClick r:id="rId2"/>
              </a:rPr>
              <a:t>https://en.wikipedia.org/wiki/Ablation_(artificial_intelligence)</a:t>
            </a:r>
            <a:r>
              <a:rPr lang="es-ES_tradnl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</a:t>
            </a:r>
          </a:p>
          <a:p>
            <a:endParaRPr lang="es-ES_tradnl" sz="3200" dirty="0">
              <a:latin typeface="Trebuchet MS" panose="020B070302020209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DC94C-0538-644F-93CE-1FB3BE9773D2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90831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9366C58-7B9B-9E4B-A353-84CB426B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6825"/>
            <a:ext cx="12192000" cy="42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8509EDD-1598-DB49-96B5-C54D993F95E2}"/>
              </a:ext>
            </a:extLst>
          </p:cNvPr>
          <p:cNvGrpSpPr/>
          <p:nvPr/>
        </p:nvGrpSpPr>
        <p:grpSpPr>
          <a:xfrm>
            <a:off x="6289589" y="997867"/>
            <a:ext cx="3409673" cy="2165463"/>
            <a:chOff x="6289589" y="997867"/>
            <a:chExt cx="3409673" cy="216546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9600478-CD3F-0749-8410-31A6DEC811F6}"/>
                </a:ext>
              </a:extLst>
            </p:cNvPr>
            <p:cNvSpPr txBox="1"/>
            <p:nvPr/>
          </p:nvSpPr>
          <p:spPr>
            <a:xfrm rot="1612893">
              <a:off x="7429858" y="997867"/>
              <a:ext cx="22694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Este </a:t>
              </a:r>
              <a:r>
                <a:rPr lang="en-US" sz="2000" dirty="0" err="1">
                  <a:solidFill>
                    <a:srgbClr val="FF0000"/>
                  </a:solidFill>
                </a:rPr>
                <a:t>bloque</a:t>
              </a:r>
              <a:r>
                <a:rPr lang="en-US" sz="2000" dirty="0">
                  <a:solidFill>
                    <a:srgbClr val="FF0000"/>
                  </a:solidFill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</a:rPr>
                <a:t>aporta</a:t>
              </a:r>
              <a:r>
                <a:rPr lang="en-US" sz="20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3C87CD3-D76B-824B-8E94-E67DB36AB65D}"/>
                </a:ext>
              </a:extLst>
            </p:cNvPr>
            <p:cNvSpPr/>
            <p:nvPr/>
          </p:nvSpPr>
          <p:spPr>
            <a:xfrm>
              <a:off x="6289589" y="1198605"/>
              <a:ext cx="2088292" cy="1964725"/>
            </a:xfrm>
            <a:prstGeom prst="ellipse">
              <a:avLst/>
            </a:prstGeom>
            <a:noFill/>
            <a:ln w="412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6FACF17-9097-114A-8B51-464A45B2011B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1705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9366C58-7B9B-9E4B-A353-84CB426B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6825"/>
            <a:ext cx="12192000" cy="42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9748E1-0425-C74E-BADF-A077707AD01D}"/>
              </a:ext>
            </a:extLst>
          </p:cNvPr>
          <p:cNvSpPr/>
          <p:nvPr/>
        </p:nvSpPr>
        <p:spPr>
          <a:xfrm>
            <a:off x="6240163" y="1227194"/>
            <a:ext cx="3138616" cy="2001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7DBE68-92D0-F34B-834E-9D9923694356}"/>
              </a:ext>
            </a:extLst>
          </p:cNvPr>
          <p:cNvSpPr/>
          <p:nvPr/>
        </p:nvSpPr>
        <p:spPr>
          <a:xfrm>
            <a:off x="8110151" y="1687217"/>
            <a:ext cx="354226" cy="2001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A3B693-9414-C44B-9EAD-2F9A83575B5D}"/>
              </a:ext>
            </a:extLst>
          </p:cNvPr>
          <p:cNvSpPr/>
          <p:nvPr/>
        </p:nvSpPr>
        <p:spPr>
          <a:xfrm>
            <a:off x="6223678" y="1691333"/>
            <a:ext cx="354226" cy="2001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40EDF-5C66-0D4F-8F02-0EC07B83E733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65471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DC94C-0538-644F-93CE-1FB3BE9773D2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59A0719-7650-C348-8443-57BA937B0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6" b="13035"/>
          <a:stretch/>
        </p:blipFill>
        <p:spPr bwMode="auto">
          <a:xfrm>
            <a:off x="802026" y="1742303"/>
            <a:ext cx="9800071" cy="458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FD4FB9-171F-EE49-B613-34276E52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478" y="4234077"/>
            <a:ext cx="228600" cy="31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DF33E-5406-4647-9845-884156B8FA9D}"/>
              </a:ext>
            </a:extLst>
          </p:cNvPr>
          <p:cNvSpPr txBox="1"/>
          <p:nvPr/>
        </p:nvSpPr>
        <p:spPr>
          <a:xfrm>
            <a:off x="11017078" y="4058675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95%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A6FE9-749C-F344-84AF-2E8C0C748CB2}"/>
              </a:ext>
            </a:extLst>
          </p:cNvPr>
          <p:cNvSpPr txBox="1"/>
          <p:nvPr/>
        </p:nvSpPr>
        <p:spPr>
          <a:xfrm>
            <a:off x="2578564" y="6188754"/>
            <a:ext cx="237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La </a:t>
            </a:r>
            <a:r>
              <a:rPr lang="en-US" sz="2000" dirty="0" err="1">
                <a:solidFill>
                  <a:srgbClr val="FF0000"/>
                </a:solidFill>
              </a:rPr>
              <a:t>MetaData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aporta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0129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DC94C-0538-644F-93CE-1FB3BE9773D2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59A0719-7650-C348-8443-57BA937B0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6" b="13035"/>
          <a:stretch/>
        </p:blipFill>
        <p:spPr bwMode="auto">
          <a:xfrm>
            <a:off x="802026" y="1742303"/>
            <a:ext cx="9800071" cy="458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FD4FB9-171F-EE49-B613-34276E52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478" y="4234077"/>
            <a:ext cx="228600" cy="31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DF33E-5406-4647-9845-884156B8FA9D}"/>
              </a:ext>
            </a:extLst>
          </p:cNvPr>
          <p:cNvSpPr txBox="1"/>
          <p:nvPr/>
        </p:nvSpPr>
        <p:spPr>
          <a:xfrm>
            <a:off x="11017078" y="4058675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91%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C07368-5C14-BA4D-9554-8BBD23204FCC}"/>
              </a:ext>
            </a:extLst>
          </p:cNvPr>
          <p:cNvSpPr/>
          <p:nvPr/>
        </p:nvSpPr>
        <p:spPr>
          <a:xfrm>
            <a:off x="2718485" y="5251622"/>
            <a:ext cx="5436973" cy="10750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1C8EBC-34C3-F34C-BC82-ACE90E09CD73}"/>
              </a:ext>
            </a:extLst>
          </p:cNvPr>
          <p:cNvSpPr/>
          <p:nvPr/>
        </p:nvSpPr>
        <p:spPr>
          <a:xfrm>
            <a:off x="6501580" y="4689389"/>
            <a:ext cx="2247004" cy="10750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2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DC94C-0538-644F-93CE-1FB3BE9773D2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59A0719-7650-C348-8443-57BA937B0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6" b="13035"/>
          <a:stretch/>
        </p:blipFill>
        <p:spPr bwMode="auto">
          <a:xfrm>
            <a:off x="802026" y="1742303"/>
            <a:ext cx="9800071" cy="458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FD4FB9-171F-EE49-B613-34276E52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478" y="4234077"/>
            <a:ext cx="228600" cy="31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DF33E-5406-4647-9845-884156B8FA9D}"/>
              </a:ext>
            </a:extLst>
          </p:cNvPr>
          <p:cNvSpPr txBox="1"/>
          <p:nvPr/>
        </p:nvSpPr>
        <p:spPr>
          <a:xfrm>
            <a:off x="11017078" y="4058675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95%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D496F-ADB8-DF48-B5D9-59781D8D6F98}"/>
              </a:ext>
            </a:extLst>
          </p:cNvPr>
          <p:cNvSpPr txBox="1"/>
          <p:nvPr/>
        </p:nvSpPr>
        <p:spPr>
          <a:xfrm>
            <a:off x="802026" y="4116688"/>
            <a:ext cx="24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La </a:t>
            </a:r>
            <a:r>
              <a:rPr lang="en-US" sz="2000" dirty="0" err="1">
                <a:solidFill>
                  <a:srgbClr val="FF0000"/>
                </a:solidFill>
              </a:rPr>
              <a:t>Geometría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aporta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48044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DC94C-0538-644F-93CE-1FB3BE9773D2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59A0719-7650-C348-8443-57BA937B0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6" b="13035"/>
          <a:stretch/>
        </p:blipFill>
        <p:spPr bwMode="auto">
          <a:xfrm>
            <a:off x="802026" y="1742303"/>
            <a:ext cx="9800071" cy="458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FD4FB9-171F-EE49-B613-34276E52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478" y="4234077"/>
            <a:ext cx="228600" cy="31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DF33E-5406-4647-9845-884156B8FA9D}"/>
              </a:ext>
            </a:extLst>
          </p:cNvPr>
          <p:cNvSpPr txBox="1"/>
          <p:nvPr/>
        </p:nvSpPr>
        <p:spPr>
          <a:xfrm>
            <a:off x="11017078" y="4058675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89%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2715F3-9A70-3D42-A566-CE479E2E8CF9}"/>
              </a:ext>
            </a:extLst>
          </p:cNvPr>
          <p:cNvSpPr/>
          <p:nvPr/>
        </p:nvSpPr>
        <p:spPr>
          <a:xfrm>
            <a:off x="448830" y="3428999"/>
            <a:ext cx="6421528" cy="17114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D16233-D4A9-F245-9289-9D470E6CE937}"/>
              </a:ext>
            </a:extLst>
          </p:cNvPr>
          <p:cNvSpPr/>
          <p:nvPr/>
        </p:nvSpPr>
        <p:spPr>
          <a:xfrm rot="2386133">
            <a:off x="5102148" y="2975373"/>
            <a:ext cx="711255" cy="6543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98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DC94C-0538-644F-93CE-1FB3BE9773D2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59A0719-7650-C348-8443-57BA937B0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6" b="13035"/>
          <a:stretch/>
        </p:blipFill>
        <p:spPr bwMode="auto">
          <a:xfrm>
            <a:off x="802026" y="1742303"/>
            <a:ext cx="9800071" cy="458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FD4FB9-171F-EE49-B613-34276E52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478" y="4234077"/>
            <a:ext cx="228600" cy="31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DF33E-5406-4647-9845-884156B8FA9D}"/>
              </a:ext>
            </a:extLst>
          </p:cNvPr>
          <p:cNvSpPr txBox="1"/>
          <p:nvPr/>
        </p:nvSpPr>
        <p:spPr>
          <a:xfrm>
            <a:off x="11017078" y="4058675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95%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0FFD4-2359-8340-BC31-B964BA27FFD3}"/>
              </a:ext>
            </a:extLst>
          </p:cNvPr>
          <p:cNvSpPr txBox="1"/>
          <p:nvPr/>
        </p:nvSpPr>
        <p:spPr>
          <a:xfrm>
            <a:off x="5287526" y="3082608"/>
            <a:ext cx="2166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La </a:t>
            </a:r>
            <a:r>
              <a:rPr lang="en-US" sz="2000" dirty="0" err="1">
                <a:solidFill>
                  <a:srgbClr val="FF0000"/>
                </a:solidFill>
              </a:rPr>
              <a:t>Intensidad</a:t>
            </a:r>
            <a:r>
              <a:rPr lang="en-US" sz="2000" dirty="0">
                <a:solidFill>
                  <a:srgbClr val="FF0000"/>
                </a:solidFill>
              </a:rPr>
              <a:t> con 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Geometría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aporta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87293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DC94C-0538-644F-93CE-1FB3BE9773D2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59A0719-7650-C348-8443-57BA937B0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6" b="13035"/>
          <a:stretch/>
        </p:blipFill>
        <p:spPr bwMode="auto">
          <a:xfrm>
            <a:off x="802026" y="1742303"/>
            <a:ext cx="9800071" cy="458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FD4FB9-171F-EE49-B613-34276E52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478" y="4234077"/>
            <a:ext cx="228600" cy="31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DF33E-5406-4647-9845-884156B8FA9D}"/>
              </a:ext>
            </a:extLst>
          </p:cNvPr>
          <p:cNvSpPr txBox="1"/>
          <p:nvPr/>
        </p:nvSpPr>
        <p:spPr>
          <a:xfrm>
            <a:off x="11017078" y="4058675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94%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D16233-D4A9-F245-9289-9D470E6CE937}"/>
              </a:ext>
            </a:extLst>
          </p:cNvPr>
          <p:cNvSpPr/>
          <p:nvPr/>
        </p:nvSpPr>
        <p:spPr>
          <a:xfrm rot="2386133">
            <a:off x="5039392" y="2952675"/>
            <a:ext cx="711255" cy="850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25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DC94C-0538-644F-93CE-1FB3BE9773D2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59A0719-7650-C348-8443-57BA937B0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6" b="13035"/>
          <a:stretch/>
        </p:blipFill>
        <p:spPr bwMode="auto">
          <a:xfrm>
            <a:off x="802026" y="1742303"/>
            <a:ext cx="9800071" cy="458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FD4FB9-171F-EE49-B613-34276E52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478" y="4234077"/>
            <a:ext cx="228600" cy="31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DF33E-5406-4647-9845-884156B8FA9D}"/>
              </a:ext>
            </a:extLst>
          </p:cNvPr>
          <p:cNvSpPr txBox="1"/>
          <p:nvPr/>
        </p:nvSpPr>
        <p:spPr>
          <a:xfrm>
            <a:off x="11017078" y="4058675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95%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DD5F6-CB13-6B49-9BC6-15D7C6C59EB2}"/>
              </a:ext>
            </a:extLst>
          </p:cNvPr>
          <p:cNvSpPr txBox="1"/>
          <p:nvPr/>
        </p:nvSpPr>
        <p:spPr>
          <a:xfrm>
            <a:off x="5003324" y="1742303"/>
            <a:ext cx="2435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La </a:t>
            </a:r>
            <a:r>
              <a:rPr lang="en-US" sz="2000" dirty="0" err="1">
                <a:solidFill>
                  <a:srgbClr val="FF0000"/>
                </a:solidFill>
              </a:rPr>
              <a:t>Intensidad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aporta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94589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87EB0AD-563D-F34A-97B4-5D21057CA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732337" y="1526059"/>
            <a:ext cx="27273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31EBE9E-80B0-574C-B74D-886BFBC7C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8579409" y="1526059"/>
            <a:ext cx="27273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EDFD22-DEC8-3F4C-B715-33890FAE5D07}"/>
              </a:ext>
            </a:extLst>
          </p:cNvPr>
          <p:cNvSpPr txBox="1"/>
          <p:nvPr/>
        </p:nvSpPr>
        <p:spPr>
          <a:xfrm>
            <a:off x="4604652" y="879728"/>
            <a:ext cx="6702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Training              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Testing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DD0BC-EB4D-D947-AB84-15F21EA48E47}"/>
              </a:ext>
            </a:extLst>
          </p:cNvPr>
          <p:cNvSpPr txBox="1"/>
          <p:nvPr/>
        </p:nvSpPr>
        <p:spPr>
          <a:xfrm>
            <a:off x="420989" y="428178"/>
            <a:ext cx="362379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La base de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datos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cuenta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600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imágenes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a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color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por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clase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para training y 50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imágenes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a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color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por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clase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para testing. Es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decir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en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total hay 4550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imágenes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a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color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.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Cada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una de las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imágenes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adicionalmente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cuenta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con una imagen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binaria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de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segmentación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y metadata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registrada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por personal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médico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: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edad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y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sexo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del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paciente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, y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localización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de la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lesión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en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el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cuerpo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(por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ejemplo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cuello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, mano,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cara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, etc.).</a:t>
            </a:r>
            <a:endParaRPr 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5F1E1C-8DF1-D448-88C4-09C17F99D5AA}"/>
              </a:ext>
            </a:extLst>
          </p:cNvPr>
          <p:cNvSpPr/>
          <p:nvPr/>
        </p:nvSpPr>
        <p:spPr>
          <a:xfrm>
            <a:off x="3572320" y="3874835"/>
            <a:ext cx="303220" cy="289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6D6D03-12B8-524A-A0AF-35C8F0394E27}"/>
              </a:ext>
            </a:extLst>
          </p:cNvPr>
          <p:cNvSpPr/>
          <p:nvPr/>
        </p:nvSpPr>
        <p:spPr>
          <a:xfrm>
            <a:off x="360076" y="4164547"/>
            <a:ext cx="3464138" cy="2198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389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DC94C-0538-644F-93CE-1FB3BE9773D2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59A0719-7650-C348-8443-57BA937B0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6" b="13035"/>
          <a:stretch/>
        </p:blipFill>
        <p:spPr bwMode="auto">
          <a:xfrm>
            <a:off x="802026" y="1742303"/>
            <a:ext cx="9800071" cy="458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FD4FB9-171F-EE49-B613-34276E52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478" y="4234077"/>
            <a:ext cx="228600" cy="31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DF33E-5406-4647-9845-884156B8FA9D}"/>
              </a:ext>
            </a:extLst>
          </p:cNvPr>
          <p:cNvSpPr txBox="1"/>
          <p:nvPr/>
        </p:nvSpPr>
        <p:spPr>
          <a:xfrm>
            <a:off x="11017078" y="4058675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89%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2715F3-9A70-3D42-A566-CE479E2E8CF9}"/>
              </a:ext>
            </a:extLst>
          </p:cNvPr>
          <p:cNvSpPr/>
          <p:nvPr/>
        </p:nvSpPr>
        <p:spPr>
          <a:xfrm>
            <a:off x="802025" y="1556951"/>
            <a:ext cx="7773563" cy="2001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D16233-D4A9-F245-9289-9D470E6CE937}"/>
              </a:ext>
            </a:extLst>
          </p:cNvPr>
          <p:cNvSpPr/>
          <p:nvPr/>
        </p:nvSpPr>
        <p:spPr>
          <a:xfrm rot="2386133">
            <a:off x="5102148" y="2975373"/>
            <a:ext cx="711255" cy="6543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47784A-7DE8-A141-A35B-D674EB622196}"/>
              </a:ext>
            </a:extLst>
          </p:cNvPr>
          <p:cNvSpPr/>
          <p:nvPr/>
        </p:nvSpPr>
        <p:spPr>
          <a:xfrm>
            <a:off x="7004811" y="2233999"/>
            <a:ext cx="965297" cy="17114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81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Study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11282030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FD2841A-14FE-434C-9496-FD4AA61C6F2F}"/>
              </a:ext>
            </a:extLst>
          </p:cNvPr>
          <p:cNvSpPr/>
          <p:nvPr/>
        </p:nvSpPr>
        <p:spPr>
          <a:xfrm>
            <a:off x="642551" y="766119"/>
            <a:ext cx="93911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CD2B4-4058-3E49-9824-574E81CD5873}"/>
              </a:ext>
            </a:extLst>
          </p:cNvPr>
          <p:cNvSpPr txBox="1"/>
          <p:nvPr/>
        </p:nvSpPr>
        <p:spPr>
          <a:xfrm>
            <a:off x="1765647" y="869376"/>
            <a:ext cx="4330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rebuchet MS" panose="020B0703020202090204" pitchFamily="34" charset="0"/>
              </a:rPr>
              <a:t>PLAN DE TRABAJO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D7D0DE-8DB6-AE40-BB77-0BCE843C5B40}"/>
              </a:ext>
            </a:extLst>
          </p:cNvPr>
          <p:cNvSpPr/>
          <p:nvPr/>
        </p:nvSpPr>
        <p:spPr>
          <a:xfrm>
            <a:off x="6512011" y="630195"/>
            <a:ext cx="4514335" cy="59312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67364-4C6C-7F48-9C1E-09121DC551BF}"/>
              </a:ext>
            </a:extLst>
          </p:cNvPr>
          <p:cNvSpPr txBox="1"/>
          <p:nvPr/>
        </p:nvSpPr>
        <p:spPr>
          <a:xfrm>
            <a:off x="3365380" y="4253114"/>
            <a:ext cx="29386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Una </a:t>
            </a:r>
            <a:r>
              <a:rPr lang="en-US" dirty="0" err="1"/>
              <a:t>página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PDF por </a:t>
            </a:r>
            <a:r>
              <a:rPr lang="en-US" dirty="0" err="1"/>
              <a:t>grupo</a:t>
            </a:r>
            <a:endParaRPr lang="en-US" dirty="0"/>
          </a:p>
          <a:p>
            <a:r>
              <a:rPr lang="en-US" dirty="0"/>
              <a:t>Google Classroom:</a:t>
            </a:r>
          </a:p>
          <a:p>
            <a:endParaRPr lang="en-US" dirty="0"/>
          </a:p>
          <a:p>
            <a:r>
              <a:rPr lang="en-US" dirty="0" err="1"/>
              <a:t>Archivo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PLAN_TRABAJO_xx.pdf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Xx</a:t>
            </a:r>
            <a:r>
              <a:rPr lang="en-US" dirty="0"/>
              <a:t> = </a:t>
            </a:r>
            <a:r>
              <a:rPr lang="en-US" dirty="0" err="1"/>
              <a:t>Nombre</a:t>
            </a:r>
            <a:r>
              <a:rPr lang="en-US" dirty="0"/>
              <a:t> de Grupo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D5FB3-38BA-1A43-A58E-99BF25E16A44}"/>
              </a:ext>
            </a:extLst>
          </p:cNvPr>
          <p:cNvSpPr txBox="1"/>
          <p:nvPr/>
        </p:nvSpPr>
        <p:spPr>
          <a:xfrm>
            <a:off x="6672649" y="864200"/>
            <a:ext cx="1748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GRUPO: BKNNES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9BF2D96-2F90-FA4C-A77C-ECB3152BA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848" y="1472758"/>
            <a:ext cx="4034490" cy="23083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5F3D0A-EF10-9148-A1F9-440710E8632B}"/>
              </a:ext>
            </a:extLst>
          </p:cNvPr>
          <p:cNvSpPr txBox="1"/>
          <p:nvPr/>
        </p:nvSpPr>
        <p:spPr>
          <a:xfrm>
            <a:off x="6795911" y="4126576"/>
            <a:ext cx="30339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BLOQUE 1:  		RESPONSABLES: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	Karla, Pedro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	Susana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dirty="0"/>
              <a:t>BLOQUE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	Valeria, Karla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	Valeria, Pedro</a:t>
            </a:r>
          </a:p>
          <a:p>
            <a:endParaRPr lang="en-US" sz="1200" dirty="0"/>
          </a:p>
          <a:p>
            <a:r>
              <a:rPr lang="en-US" sz="1200" dirty="0"/>
              <a:t>BLOQUE 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	Susana, Pedro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	Karla, Susana</a:t>
            </a:r>
          </a:p>
          <a:p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52C9B1-F5D3-A944-A4D5-AD9182A83745}"/>
              </a:ext>
            </a:extLst>
          </p:cNvPr>
          <p:cNvSpPr txBox="1"/>
          <p:nvPr/>
        </p:nvSpPr>
        <p:spPr>
          <a:xfrm>
            <a:off x="1198605" y="27314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87FC6008-A94E-D34A-A0B7-A669EF01D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908224"/>
              </p:ext>
            </p:extLst>
          </p:nvPr>
        </p:nvGraphicFramePr>
        <p:xfrm>
          <a:off x="1290970" y="1768389"/>
          <a:ext cx="4880919" cy="2204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80919">
                  <a:extLst>
                    <a:ext uri="{9D8B030D-6E8A-4147-A177-3AD203B41FA5}">
                      <a16:colId xmlns:a16="http://schemas.microsoft.com/office/drawing/2014/main" val="144359685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dirty="0">
                          <a:effectLst/>
                        </a:rPr>
                        <a:t>1 </a:t>
                      </a:r>
                      <a:r>
                        <a:rPr lang="en-AU" sz="2400" u="none" strike="noStrike" dirty="0" err="1">
                          <a:effectLst/>
                        </a:rPr>
                        <a:t>página</a:t>
                      </a:r>
                      <a:r>
                        <a:rPr lang="en-AU" sz="2400" u="none" strike="noStrike" dirty="0">
                          <a:effectLst/>
                        </a:rPr>
                        <a:t> </a:t>
                      </a:r>
                      <a:r>
                        <a:rPr lang="en-AU" sz="2400" u="none" strike="noStrike" dirty="0" err="1">
                          <a:effectLst/>
                        </a:rPr>
                        <a:t>en</a:t>
                      </a:r>
                      <a:r>
                        <a:rPr lang="en-AU" sz="2400" u="none" strike="noStrike" dirty="0">
                          <a:effectLst/>
                        </a:rPr>
                        <a:t> PDF, </a:t>
                      </a:r>
                      <a:endParaRPr lang="en-AU" sz="2400" u="sng" strike="noStrike" dirty="0">
                        <a:effectLst/>
                      </a:endParaRPr>
                    </a:p>
                    <a:p>
                      <a:pPr algn="l" fontAlgn="b"/>
                      <a:r>
                        <a:rPr lang="en-AU" sz="2400" u="sng" strike="noStrike" dirty="0">
                          <a:effectLst/>
                        </a:rPr>
                        <a:t>50% superior</a:t>
                      </a:r>
                      <a:r>
                        <a:rPr lang="en-AU" sz="2400" u="none" strike="noStrike" dirty="0">
                          <a:effectLst/>
                        </a:rPr>
                        <a:t>: </a:t>
                      </a:r>
                      <a:r>
                        <a:rPr lang="en-AU" sz="2400" u="none" strike="noStrike" dirty="0" err="1">
                          <a:effectLst/>
                        </a:rPr>
                        <a:t>foto</a:t>
                      </a:r>
                      <a:r>
                        <a:rPr lang="en-AU" sz="2400" u="none" strike="noStrike" dirty="0">
                          <a:effectLst/>
                        </a:rPr>
                        <a:t> de una </a:t>
                      </a:r>
                      <a:r>
                        <a:rPr lang="en-AU" sz="2400" u="none" strike="noStrike" dirty="0" err="1">
                          <a:effectLst/>
                        </a:rPr>
                        <a:t>reunión</a:t>
                      </a:r>
                      <a:r>
                        <a:rPr lang="en-AU" sz="2400" u="none" strike="noStrike" dirty="0">
                          <a:effectLst/>
                        </a:rPr>
                        <a:t> del </a:t>
                      </a:r>
                      <a:r>
                        <a:rPr lang="en-AU" sz="2400" u="none" strike="noStrike" dirty="0" err="1">
                          <a:effectLst/>
                        </a:rPr>
                        <a:t>grupo</a:t>
                      </a:r>
                      <a:r>
                        <a:rPr lang="en-AU" sz="2400" u="none" strike="noStrike" dirty="0">
                          <a:effectLst/>
                        </a:rPr>
                        <a:t> con </a:t>
                      </a:r>
                      <a:r>
                        <a:rPr lang="en-AU" sz="2400" u="none" strike="noStrike" dirty="0" err="1">
                          <a:effectLst/>
                        </a:rPr>
                        <a:t>nombre</a:t>
                      </a:r>
                      <a:r>
                        <a:rPr lang="en-AU" sz="2400" u="none" strike="noStrike" dirty="0">
                          <a:effectLst/>
                        </a:rPr>
                        <a:t> de los </a:t>
                      </a:r>
                      <a:r>
                        <a:rPr lang="en-AU" sz="2400" u="none" strike="noStrike" dirty="0" err="1">
                          <a:effectLst/>
                        </a:rPr>
                        <a:t>integrantes</a:t>
                      </a:r>
                      <a:r>
                        <a:rPr lang="en-AU" sz="2400" u="none" strike="noStrike" dirty="0">
                          <a:effectLst/>
                        </a:rPr>
                        <a:t> (</a:t>
                      </a:r>
                      <a:r>
                        <a:rPr lang="en-AU" sz="2400" u="none" strike="noStrike" dirty="0" err="1">
                          <a:effectLst/>
                        </a:rPr>
                        <a:t>foto</a:t>
                      </a:r>
                      <a:r>
                        <a:rPr lang="en-AU" sz="2400" u="none" strike="noStrike" dirty="0">
                          <a:effectLst/>
                        </a:rPr>
                        <a:t> de una </a:t>
                      </a:r>
                      <a:r>
                        <a:rPr lang="en-AU" sz="2400" u="none" strike="noStrike" dirty="0" err="1">
                          <a:effectLst/>
                        </a:rPr>
                        <a:t>reunión</a:t>
                      </a:r>
                      <a:r>
                        <a:rPr lang="en-AU" sz="2400" u="none" strike="noStrike" dirty="0">
                          <a:effectLst/>
                        </a:rPr>
                        <a:t> </a:t>
                      </a:r>
                      <a:r>
                        <a:rPr lang="en-AU" sz="2400" u="none" strike="noStrike" dirty="0" err="1">
                          <a:effectLst/>
                        </a:rPr>
                        <a:t>en</a:t>
                      </a:r>
                      <a:r>
                        <a:rPr lang="en-AU" sz="2400" u="none" strike="noStrike" dirty="0">
                          <a:effectLst/>
                        </a:rPr>
                        <a:t> zoom), </a:t>
                      </a:r>
                    </a:p>
                    <a:p>
                      <a:pPr algn="l" fontAlgn="b"/>
                      <a:r>
                        <a:rPr lang="en-AU" sz="2400" u="sng" strike="noStrike" dirty="0">
                          <a:effectLst/>
                        </a:rPr>
                        <a:t>50% inferior</a:t>
                      </a:r>
                      <a:r>
                        <a:rPr lang="en-AU" sz="2400" u="none" strike="noStrike" dirty="0">
                          <a:effectLst/>
                        </a:rPr>
                        <a:t>: </a:t>
                      </a:r>
                      <a:r>
                        <a:rPr lang="en-AU" sz="2400" u="none" strike="noStrike" dirty="0" err="1">
                          <a:effectLst/>
                        </a:rPr>
                        <a:t>punteo</a:t>
                      </a:r>
                      <a:r>
                        <a:rPr lang="en-AU" sz="2400" u="none" strike="noStrike" dirty="0">
                          <a:effectLst/>
                        </a:rPr>
                        <a:t> de </a:t>
                      </a:r>
                      <a:r>
                        <a:rPr lang="en-AU" sz="2400" u="none" strike="noStrike" dirty="0" err="1">
                          <a:effectLst/>
                        </a:rPr>
                        <a:t>qué</a:t>
                      </a:r>
                      <a:r>
                        <a:rPr lang="en-AU" sz="2400" u="none" strike="noStrike" dirty="0">
                          <a:effectLst/>
                        </a:rPr>
                        <a:t> van a </a:t>
                      </a:r>
                      <a:r>
                        <a:rPr lang="en-AU" sz="2400" u="none" strike="noStrike" dirty="0" err="1">
                          <a:effectLst/>
                        </a:rPr>
                        <a:t>hacer</a:t>
                      </a:r>
                      <a:r>
                        <a:rPr lang="en-AU" sz="2400" u="none" strike="noStrike" dirty="0">
                          <a:effectLst/>
                        </a:rPr>
                        <a:t> </a:t>
                      </a:r>
                      <a:r>
                        <a:rPr lang="en-AU" sz="2400" u="none" strike="noStrike" dirty="0" err="1">
                          <a:effectLst/>
                        </a:rPr>
                        <a:t>en</a:t>
                      </a:r>
                      <a:r>
                        <a:rPr lang="en-AU" sz="2400" u="none" strike="noStrike" dirty="0">
                          <a:effectLst/>
                        </a:rPr>
                        <a:t> </a:t>
                      </a:r>
                      <a:r>
                        <a:rPr lang="en-AU" sz="2400" u="none" strike="noStrike" dirty="0" err="1">
                          <a:effectLst/>
                        </a:rPr>
                        <a:t>cada</a:t>
                      </a:r>
                      <a:r>
                        <a:rPr lang="en-AU" sz="2400" u="none" strike="noStrike" dirty="0">
                          <a:effectLst/>
                        </a:rPr>
                        <a:t> uno de los </a:t>
                      </a:r>
                      <a:r>
                        <a:rPr lang="en-AU" sz="2400" u="none" strike="noStrike" dirty="0" err="1">
                          <a:effectLst/>
                        </a:rPr>
                        <a:t>tres</a:t>
                      </a:r>
                      <a:r>
                        <a:rPr lang="en-AU" sz="2400" u="none" strike="noStrike" dirty="0">
                          <a:effectLst/>
                        </a:rPr>
                        <a:t> </a:t>
                      </a:r>
                      <a:r>
                        <a:rPr lang="en-AU" sz="2400" u="none" strike="noStrike" dirty="0" err="1">
                          <a:effectLst/>
                        </a:rPr>
                        <a:t>bloques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529078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F255DCE0-A5E4-D141-8240-4B4064EF6183}"/>
              </a:ext>
            </a:extLst>
          </p:cNvPr>
          <p:cNvSpPr txBox="1"/>
          <p:nvPr/>
        </p:nvSpPr>
        <p:spPr>
          <a:xfrm>
            <a:off x="1581665" y="49797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198A0D-613F-044E-BFED-601DB21D7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956859"/>
              </p:ext>
            </p:extLst>
          </p:nvPr>
        </p:nvGraphicFramePr>
        <p:xfrm>
          <a:off x="322417" y="5084255"/>
          <a:ext cx="2938625" cy="13506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38625">
                  <a:extLst>
                    <a:ext uri="{9D8B030D-6E8A-4147-A177-3AD203B41FA5}">
                      <a16:colId xmlns:a16="http://schemas.microsoft.com/office/drawing/2014/main" val="306541336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4400" u="none" strike="noStrike" dirty="0">
                          <a:effectLst/>
                        </a:rPr>
                        <a:t>23/06 6:30pm</a:t>
                      </a:r>
                      <a:endParaRPr lang="en-AU" sz="4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599158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1521485-9C25-9F42-8503-DF8C2E2C344F}"/>
              </a:ext>
            </a:extLst>
          </p:cNvPr>
          <p:cNvSpPr txBox="1"/>
          <p:nvPr/>
        </p:nvSpPr>
        <p:spPr>
          <a:xfrm>
            <a:off x="249179" y="4750843"/>
            <a:ext cx="113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ENTREGA: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AD4F00-B4A7-454A-8895-BC79E56CD7B6}"/>
              </a:ext>
            </a:extLst>
          </p:cNvPr>
          <p:cNvSpPr/>
          <p:nvPr/>
        </p:nvSpPr>
        <p:spPr>
          <a:xfrm>
            <a:off x="6499917" y="296562"/>
            <a:ext cx="309732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PLAN_TRABAJO_BKNNES.pdf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844424-9417-374B-A3C3-71ED6C8E6788}"/>
              </a:ext>
            </a:extLst>
          </p:cNvPr>
          <p:cNvSpPr/>
          <p:nvPr/>
        </p:nvSpPr>
        <p:spPr>
          <a:xfrm>
            <a:off x="6798004" y="2457643"/>
            <a:ext cx="748923" cy="1692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Susana </a:t>
            </a:r>
            <a:r>
              <a:rPr lang="en-US" sz="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Sepúlveda</a:t>
            </a:r>
            <a:endParaRPr lang="en-US" sz="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E70E67-CE02-9145-9700-AE2EE9CD5681}"/>
              </a:ext>
            </a:extLst>
          </p:cNvPr>
          <p:cNvSpPr/>
          <p:nvPr/>
        </p:nvSpPr>
        <p:spPr>
          <a:xfrm>
            <a:off x="8807671" y="2457643"/>
            <a:ext cx="572593" cy="1692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Karla Reyes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69C93F-AC7C-DC45-AE89-BE430A60BBD6}"/>
              </a:ext>
            </a:extLst>
          </p:cNvPr>
          <p:cNvSpPr/>
          <p:nvPr/>
        </p:nvSpPr>
        <p:spPr>
          <a:xfrm>
            <a:off x="6798004" y="3590436"/>
            <a:ext cx="748923" cy="1692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Valeria González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949C81-396E-6047-988D-5C031ABB361B}"/>
              </a:ext>
            </a:extLst>
          </p:cNvPr>
          <p:cNvSpPr/>
          <p:nvPr/>
        </p:nvSpPr>
        <p:spPr>
          <a:xfrm>
            <a:off x="8807671" y="3590435"/>
            <a:ext cx="643125" cy="1692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Pedro </a:t>
            </a:r>
            <a:r>
              <a:rPr lang="en-US" sz="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Cárcamo</a:t>
            </a:r>
            <a:endParaRPr lang="en-US" sz="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205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3F21D3-034B-7F4C-8A6D-385628D5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4" y="457200"/>
            <a:ext cx="10817919" cy="62401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0320DC8-631E-5F46-AC94-457CE3B775A8}"/>
              </a:ext>
            </a:extLst>
          </p:cNvPr>
          <p:cNvSpPr/>
          <p:nvPr/>
        </p:nvSpPr>
        <p:spPr>
          <a:xfrm>
            <a:off x="608700" y="210066"/>
            <a:ext cx="93911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9AA693-6374-B34E-8F61-762B3EC8C3C4}"/>
              </a:ext>
            </a:extLst>
          </p:cNvPr>
          <p:cNvGrpSpPr/>
          <p:nvPr/>
        </p:nvGrpSpPr>
        <p:grpSpPr>
          <a:xfrm>
            <a:off x="3425447" y="5538516"/>
            <a:ext cx="2098856" cy="427194"/>
            <a:chOff x="3425447" y="5538516"/>
            <a:chExt cx="1089699" cy="427194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179ABA-3B4A-BC4A-8D9A-5502EBE6F0A7}"/>
                </a:ext>
              </a:extLst>
            </p:cNvPr>
            <p:cNvCxnSpPr/>
            <p:nvPr/>
          </p:nvCxnSpPr>
          <p:spPr>
            <a:xfrm>
              <a:off x="3425447" y="5538516"/>
              <a:ext cx="1089699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EEEB5D3-C8B1-9C48-A2A2-2ADD93790B18}"/>
                </a:ext>
              </a:extLst>
            </p:cNvPr>
            <p:cNvCxnSpPr/>
            <p:nvPr/>
          </p:nvCxnSpPr>
          <p:spPr>
            <a:xfrm>
              <a:off x="3425447" y="5965710"/>
              <a:ext cx="1089699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005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348DC7-74F3-194A-8CCE-1F5BB692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62" y="471944"/>
            <a:ext cx="10523038" cy="638605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34563FE-F093-AB46-9385-D8746811F7F5}"/>
              </a:ext>
            </a:extLst>
          </p:cNvPr>
          <p:cNvSpPr/>
          <p:nvPr/>
        </p:nvSpPr>
        <p:spPr>
          <a:xfrm>
            <a:off x="608700" y="210066"/>
            <a:ext cx="93911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17535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87EB0AD-563D-F34A-97B4-5D21057CA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732337" y="1526059"/>
            <a:ext cx="27273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31EBE9E-80B0-574C-B74D-886BFBC7C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8579409" y="1526059"/>
            <a:ext cx="27273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EDFD22-DEC8-3F4C-B715-33890FAE5D07}"/>
              </a:ext>
            </a:extLst>
          </p:cNvPr>
          <p:cNvSpPr txBox="1"/>
          <p:nvPr/>
        </p:nvSpPr>
        <p:spPr>
          <a:xfrm>
            <a:off x="4604652" y="879728"/>
            <a:ext cx="6702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Training              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Testing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DD0BC-EB4D-D947-AB84-15F21EA48E47}"/>
              </a:ext>
            </a:extLst>
          </p:cNvPr>
          <p:cNvSpPr txBox="1"/>
          <p:nvPr/>
        </p:nvSpPr>
        <p:spPr>
          <a:xfrm>
            <a:off x="420989" y="428178"/>
            <a:ext cx="362379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La base de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datos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cuenta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600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imágenes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a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color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por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clase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para training y 50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imágenes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a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color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por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clase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para testing. Es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decir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en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total hay 4550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imágenes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a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color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.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Cada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una de las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imágenes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adicionalmente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cuenta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con una imagen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binaria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de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segmentación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y metadata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registrada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por personal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médico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: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edad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y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sexo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del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paciente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, y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localización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de la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lesión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en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el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cuerpo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(por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ejemplo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cuello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, mano,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cara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, etc.).</a:t>
            </a:r>
            <a:endParaRPr 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981A6D5-492C-5548-8EC3-61E49870A522}"/>
              </a:ext>
            </a:extLst>
          </p:cNvPr>
          <p:cNvCxnSpPr/>
          <p:nvPr/>
        </p:nvCxnSpPr>
        <p:spPr>
          <a:xfrm flipV="1">
            <a:off x="10555872" y="4889434"/>
            <a:ext cx="0" cy="639606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297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921FF1-9477-4F4B-90B6-4865A7605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209"/>
          <a:stretch/>
        </p:blipFill>
        <p:spPr>
          <a:xfrm>
            <a:off x="450850" y="826873"/>
            <a:ext cx="11290300" cy="1038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F39939-69FF-C845-9C66-B8D2986B9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71" y="2179207"/>
            <a:ext cx="7671229" cy="43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76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921FF1-9477-4F4B-90B6-4865A7605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35"/>
          <a:stretch/>
        </p:blipFill>
        <p:spPr>
          <a:xfrm>
            <a:off x="290212" y="412922"/>
            <a:ext cx="11290300" cy="3016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80BB8C-4215-8740-823D-749AE8F4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476" y="2809446"/>
            <a:ext cx="47752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5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B4AC41-5808-1141-ADC1-86F3E43D1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838"/>
            <a:ext cx="12192000" cy="615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9DB29D2-F53C-8246-92B9-5C96C776F8D4}"/>
              </a:ext>
            </a:extLst>
          </p:cNvPr>
          <p:cNvGrpSpPr/>
          <p:nvPr/>
        </p:nvGrpSpPr>
        <p:grpSpPr>
          <a:xfrm>
            <a:off x="5280451" y="111211"/>
            <a:ext cx="1664044" cy="4559643"/>
            <a:chOff x="5391664" y="111211"/>
            <a:chExt cx="1664044" cy="455964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2AC798C-08AE-7640-BB7C-C23A0E5A5EF8}"/>
                </a:ext>
              </a:extLst>
            </p:cNvPr>
            <p:cNvSpPr/>
            <p:nvPr/>
          </p:nvSpPr>
          <p:spPr>
            <a:xfrm>
              <a:off x="5391664" y="457200"/>
              <a:ext cx="1664044" cy="4213654"/>
            </a:xfrm>
            <a:prstGeom prst="roundRect">
              <a:avLst>
                <a:gd name="adj" fmla="val 7395"/>
              </a:avLst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66CD4A-80D8-2F42-BC2C-AA69C1C13B1E}"/>
                </a:ext>
              </a:extLst>
            </p:cNvPr>
            <p:cNvSpPr txBox="1"/>
            <p:nvPr/>
          </p:nvSpPr>
          <p:spPr>
            <a:xfrm>
              <a:off x="5498757" y="111211"/>
              <a:ext cx="1139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BLOQUE 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35618-0AE2-034F-85CE-2A66993C926D}"/>
              </a:ext>
            </a:extLst>
          </p:cNvPr>
          <p:cNvGrpSpPr/>
          <p:nvPr/>
        </p:nvGrpSpPr>
        <p:grpSpPr>
          <a:xfrm>
            <a:off x="6998040" y="827901"/>
            <a:ext cx="1664043" cy="3842952"/>
            <a:chOff x="5189838" y="827901"/>
            <a:chExt cx="1664043" cy="384295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EB3F29-1739-704C-B51C-3392D270A106}"/>
                </a:ext>
              </a:extLst>
            </p:cNvPr>
            <p:cNvSpPr/>
            <p:nvPr/>
          </p:nvSpPr>
          <p:spPr>
            <a:xfrm>
              <a:off x="5189838" y="2236572"/>
              <a:ext cx="1664043" cy="2434281"/>
            </a:xfrm>
            <a:prstGeom prst="roundRect">
              <a:avLst>
                <a:gd name="adj" fmla="val 7395"/>
              </a:avLst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32191B-AEF6-BC44-89BF-0623B085D01A}"/>
                </a:ext>
              </a:extLst>
            </p:cNvPr>
            <p:cNvSpPr txBox="1"/>
            <p:nvPr/>
          </p:nvSpPr>
          <p:spPr>
            <a:xfrm>
              <a:off x="5498757" y="827901"/>
              <a:ext cx="1139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BLOQUE 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5514DB-985A-3C49-B42B-B4B4D29DFB9A}"/>
              </a:ext>
            </a:extLst>
          </p:cNvPr>
          <p:cNvGrpSpPr/>
          <p:nvPr/>
        </p:nvGrpSpPr>
        <p:grpSpPr>
          <a:xfrm>
            <a:off x="8868033" y="1739190"/>
            <a:ext cx="2191264" cy="2923426"/>
            <a:chOff x="5189838" y="1747427"/>
            <a:chExt cx="2191264" cy="2923426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2907FA5-03A5-CA46-BBAC-8FED5E25D648}"/>
                </a:ext>
              </a:extLst>
            </p:cNvPr>
            <p:cNvSpPr/>
            <p:nvPr/>
          </p:nvSpPr>
          <p:spPr>
            <a:xfrm>
              <a:off x="5189838" y="2236572"/>
              <a:ext cx="2191264" cy="2434281"/>
            </a:xfrm>
            <a:prstGeom prst="roundRect">
              <a:avLst>
                <a:gd name="adj" fmla="val 7395"/>
              </a:avLst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3BF601-3A60-6048-AEC1-BF74C2F61160}"/>
                </a:ext>
              </a:extLst>
            </p:cNvPr>
            <p:cNvSpPr txBox="1"/>
            <p:nvPr/>
          </p:nvSpPr>
          <p:spPr>
            <a:xfrm>
              <a:off x="5715570" y="1747427"/>
              <a:ext cx="1139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BLOQUE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137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2471</TotalTime>
  <Words>1256</Words>
  <Application>Microsoft Macintosh PowerPoint</Application>
  <PresentationFormat>Widescreen</PresentationFormat>
  <Paragraphs>242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Consolas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29</cp:revision>
  <dcterms:created xsi:type="dcterms:W3CDTF">2021-06-14T15:40:18Z</dcterms:created>
  <dcterms:modified xsi:type="dcterms:W3CDTF">2021-06-17T15:10:38Z</dcterms:modified>
</cp:coreProperties>
</file>